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2" r:id="rId2"/>
    <p:sldMasterId id="2147483768" r:id="rId3"/>
  </p:sldMasterIdLst>
  <p:sldIdLst>
    <p:sldId id="291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90" r:id="rId12"/>
    <p:sldId id="286" r:id="rId13"/>
    <p:sldId id="287" r:id="rId14"/>
    <p:sldId id="288" r:id="rId15"/>
    <p:sldId id="289" r:id="rId16"/>
    <p:sldId id="292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93" r:id="rId26"/>
    <p:sldId id="256" r:id="rId27"/>
    <p:sldId id="257" r:id="rId28"/>
    <p:sldId id="258" r:id="rId29"/>
    <p:sldId id="294" r:id="rId30"/>
    <p:sldId id="259" r:id="rId31"/>
    <p:sldId id="260" r:id="rId32"/>
    <p:sldId id="261" r:id="rId33"/>
    <p:sldId id="262" r:id="rId34"/>
    <p:sldId id="295" r:id="rId35"/>
    <p:sldId id="263" r:id="rId36"/>
    <p:sldId id="272" r:id="rId37"/>
    <p:sldId id="273" r:id="rId38"/>
    <p:sldId id="274" r:id="rId39"/>
    <p:sldId id="275" r:id="rId40"/>
    <p:sldId id="276" r:id="rId41"/>
    <p:sldId id="278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64ABFAB2-F810-4C4F-8C9B-0535748E7D18}">
          <p14:sldIdLst>
            <p14:sldId id="291"/>
            <p14:sldId id="279"/>
            <p14:sldId id="280"/>
            <p14:sldId id="281"/>
            <p14:sldId id="282"/>
            <p14:sldId id="283"/>
            <p14:sldId id="284"/>
            <p14:sldId id="285"/>
            <p14:sldId id="290"/>
          </p14:sldIdLst>
        </p14:section>
        <p14:section name="Threat modeling" id="{4BBF265E-D00F-45E1-8464-3FACC2B0286E}">
          <p14:sldIdLst>
            <p14:sldId id="286"/>
            <p14:sldId id="287"/>
            <p14:sldId id="288"/>
            <p14:sldId id="289"/>
          </p14:sldIdLst>
        </p14:section>
        <p14:section name="Access control" id="{DB1A0C27-241A-4808-B550-A1813F8E89DA}">
          <p14:sldIdLst>
            <p14:sldId id="29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Auditing" id="{56740307-255B-49F1-BDBB-28A5F6F151CC}">
          <p14:sldIdLst>
            <p14:sldId id="293"/>
            <p14:sldId id="256"/>
            <p14:sldId id="257"/>
            <p14:sldId id="258"/>
          </p14:sldIdLst>
        </p14:section>
        <p14:section name="Identification and authentication" id="{1833EA0D-B5FC-4903-B825-6E74A31C8A55}">
          <p14:sldIdLst>
            <p14:sldId id="294"/>
            <p14:sldId id="259"/>
            <p14:sldId id="260"/>
            <p14:sldId id="261"/>
            <p14:sldId id="262"/>
          </p14:sldIdLst>
        </p14:section>
        <p14:section name="System and communication protection" id="{9D8543C1-6404-4243-9F74-549E25D016D0}">
          <p14:sldIdLst>
            <p14:sldId id="295"/>
            <p14:sldId id="263"/>
            <p14:sldId id="272"/>
            <p14:sldId id="273"/>
            <p14:sldId id="274"/>
            <p14:sldId id="275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F6A2"/>
    <a:srgbClr val="92E89A"/>
    <a:srgbClr val="66FF33"/>
    <a:srgbClr val="99FF66"/>
    <a:srgbClr val="33CC33"/>
    <a:srgbClr val="00BC55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1" autoAdjust="0"/>
  </p:normalViewPr>
  <p:slideViewPr>
    <p:cSldViewPr snapToGrid="0">
      <p:cViewPr varScale="1">
        <p:scale>
          <a:sx n="77" d="100"/>
          <a:sy n="77" d="100"/>
        </p:scale>
        <p:origin x="603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6CD785-9D40-9932-88DA-7FE9D9C3C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680326-12B2-AE29-1DA7-A80E345E5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982682-EF3A-89F3-DF30-5FEA86B52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6285AE-B7C9-8B2D-37FE-C9BA776D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607A02-8A55-D4E0-B08B-E47C81A4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81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A9A144-CE0A-DE7B-A7DD-4141D9A2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8F64494-B9BD-7520-FA88-08487409A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0BDF76-F87D-008C-9B67-36CC9533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A9E791-FF53-DDAB-D878-B70E3564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070990-D318-4292-BEE5-42AF49EB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26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16C1D87-98E3-F83F-BAE6-16A235A52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AC64A4-956B-2006-BFD8-AAE719BB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851423-4443-6D2D-2CC5-FED33E82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4A0A26-DFAF-4444-8BD3-FEDF23F2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AE1AA-FF10-E5A2-B3AE-18C50F8B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2817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8845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131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744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571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249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853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215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39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64BBE8-C578-BD36-73DE-8FDF1E0D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8414B5-727D-33B1-06AA-5AF6E84F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0563E-5A07-6ECA-A851-50B8426F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339F13-C40D-1E60-E610-49667697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23823E-7366-2657-DC79-166D926C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332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1769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1422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924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6180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52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2348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4189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268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82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99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6EB0B8-7CA7-02DA-C803-5B585497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BFA824-2040-E4A3-A9D3-6396EACCF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167E4D-36F7-875F-44F0-F3CFA99C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5912D7-5346-8269-5DB3-EDCF53CB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5E8B3E-8173-1359-0EDC-8714B1EB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893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2849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301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5204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438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7318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4268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306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38955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80701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592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3DD93-3DA5-1607-D865-848770C5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ACD714-B52F-AB17-05D1-EAE34C08F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6A9707-5FCA-C8F5-67EE-950B945F7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6F4DC8-32DC-A257-AC57-9318D89B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DA8FE5-78FB-04B6-EDE5-49F8E437D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94AC62-4A74-94CE-B63B-59284639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47184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74431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9456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0850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54894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88848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647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A03F74-5132-FC18-52D9-E8C68B36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A15493-BC82-D6E4-9A9D-105B8AC79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2611FC-D53E-3D4E-10D0-1FC376E5B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350D2D-1AC1-C760-6657-4DB30EA59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460F1C-E268-78FA-4B31-CC205997C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5764996-750E-2C3E-1A0B-48A0DDA00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A5A4740-120F-8A82-36DA-C4883422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A2D8548-71E8-3382-7E75-E755DB9D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00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A128BE-4C10-ECF4-D2C5-C47015C4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D3BAB70-F76F-FCE2-C992-8B67A24D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2E5A6E-1863-7A71-CF8E-678F4F24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75747C-202C-564F-AEBC-1F0CCC36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99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FA9F42A-1CDC-1364-8CE9-4A8B0F7E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34D1A70-E7F9-63FE-EE6E-AAE44381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05B799-ABFC-1E16-05C7-546DA437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45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F59F29-E4FC-A52C-22C1-10C40755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419B05-2A93-1DB2-B9F9-0825D105B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D94FD0-7B41-4763-1EF5-BABD46CDD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2F08ED-D857-B1C0-2D64-69A96062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1F5891-704B-9AC3-97B8-FFD6E9E1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5A2EA4-9EEF-4C97-A348-FAFCA520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72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5A072E-E4C1-A0D7-C2C5-F106D8C8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A98AE2C-419B-6A39-3FFB-2F426A061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EBC70B-4668-9677-5015-585983EEA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1EC870-B514-DF1F-0F01-6CA2E27F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012A92-5F67-11B6-EF3B-40F9E36F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EBBD83-32F7-A180-EA07-5775C833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30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58D789C-91D4-7237-2148-A733CF2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CA2292-E14C-C1F3-3F72-76760173A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58C628-1BD9-62E9-9B60-CCB1189F8C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CC3095-959D-B4C9-85FD-B97640252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3A0BB1-CCB1-1513-E54B-B8C3271A0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9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366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6BF48-3EEE-4C29-B907-B9C765B7D8DB}" type="datetimeFigureOut">
              <a:rPr lang="it-IT" smtClean="0"/>
              <a:t>29/02/2024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37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97A284B-B74C-7AD4-E3FF-9706BB8EB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2" r="-1" b="27630"/>
          <a:stretch/>
        </p:blipFill>
        <p:spPr>
          <a:xfrm>
            <a:off x="-1" y="10"/>
            <a:ext cx="12192001" cy="46531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0CC5E8-CB74-C84C-0618-B52EAA29D865}"/>
              </a:ext>
            </a:extLst>
          </p:cNvPr>
          <p:cNvSpPr txBox="1"/>
          <p:nvPr/>
        </p:nvSpPr>
        <p:spPr>
          <a:xfrm>
            <a:off x="996696" y="4989949"/>
            <a:ext cx="5021782" cy="15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CHARGING STATION</a:t>
            </a:r>
            <a:endParaRPr lang="en-US" sz="35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Progetto SSD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a.a.</a:t>
            </a:r>
            <a:r>
              <a:rPr lang="en-US" sz="2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2023-2024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786281-25EB-17C5-8446-4C03E5B8E70B}"/>
              </a:ext>
            </a:extLst>
          </p:cNvPr>
          <p:cNvSpPr txBox="1"/>
          <p:nvPr/>
        </p:nvSpPr>
        <p:spPr>
          <a:xfrm>
            <a:off x="7869279" y="5963023"/>
            <a:ext cx="3551577" cy="894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Arnone Riccardo M63001225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tx2"/>
                </a:solidFill>
              </a:rPr>
              <a:t>Flagiello</a:t>
            </a:r>
            <a:r>
              <a:rPr lang="en-US" dirty="0">
                <a:solidFill>
                  <a:schemeClr val="tx2"/>
                </a:solidFill>
              </a:rPr>
              <a:t> Mattia M63001540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Ilardi Lucio M63001505</a:t>
            </a:r>
          </a:p>
        </p:txBody>
      </p:sp>
    </p:spTree>
    <p:extLst>
      <p:ext uri="{BB962C8B-B14F-4D97-AF65-F5344CB8AC3E}">
        <p14:creationId xmlns:p14="http://schemas.microsoft.com/office/powerpoint/2010/main" val="307592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D61C387F-2CB8-CFBA-50E3-C38ECEEE9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06" y="1069848"/>
            <a:ext cx="9510788" cy="552187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883134-C0C1-4705-0763-C142842F60B5}"/>
              </a:ext>
            </a:extLst>
          </p:cNvPr>
          <p:cNvSpPr txBox="1"/>
          <p:nvPr/>
        </p:nvSpPr>
        <p:spPr>
          <a:xfrm>
            <a:off x="552770" y="336755"/>
            <a:ext cx="5034712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MICROSOFT THREAT MODELING TOOL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92833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30BAF6-1A6F-BD78-4FD8-E8CAA053B76A}"/>
              </a:ext>
            </a:extLst>
          </p:cNvPr>
          <p:cNvSpPr txBox="1"/>
          <p:nvPr/>
        </p:nvSpPr>
        <p:spPr>
          <a:xfrm>
            <a:off x="789973" y="493776"/>
            <a:ext cx="1061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Durante lo sviluppo dell’applicazione è stata svolta un’attività di </a:t>
            </a:r>
            <a:r>
              <a:rPr lang="it-IT" sz="2000" dirty="0" err="1"/>
              <a:t>threat</a:t>
            </a:r>
            <a:r>
              <a:rPr lang="it-IT" sz="2000" dirty="0"/>
              <a:t> </a:t>
            </a:r>
            <a:r>
              <a:rPr lang="it-IT" sz="2000" dirty="0" err="1"/>
              <a:t>modeling</a:t>
            </a:r>
            <a:r>
              <a:rPr lang="it-IT" sz="2000" dirty="0"/>
              <a:t> al fine di individuare e mitigare potenziali minacce. Microsoft </a:t>
            </a:r>
            <a:r>
              <a:rPr lang="it-IT" sz="2000" dirty="0" err="1"/>
              <a:t>Threat</a:t>
            </a:r>
            <a:r>
              <a:rPr lang="it-IT" sz="2000" dirty="0"/>
              <a:t> </a:t>
            </a:r>
            <a:r>
              <a:rPr lang="it-IT" sz="2000" dirty="0" err="1"/>
              <a:t>Modeling</a:t>
            </a:r>
            <a:r>
              <a:rPr lang="it-IT" sz="2000" dirty="0"/>
              <a:t> Tool consente di modellare il proprio sistema collegando opportunamente i vari componenti e fornisce una lista di minacce caratterizzate secondo il modello STRIDE (Spoofing, Tampering, </a:t>
            </a:r>
            <a:r>
              <a:rPr lang="it-IT" sz="2000" dirty="0" err="1"/>
              <a:t>Repudiation</a:t>
            </a:r>
            <a:r>
              <a:rPr lang="it-IT" sz="2000" dirty="0"/>
              <a:t>, Information </a:t>
            </a:r>
            <a:r>
              <a:rPr lang="it-IT" sz="2000" dirty="0" err="1"/>
              <a:t>disclosure</a:t>
            </a:r>
            <a:r>
              <a:rPr lang="it-IT" sz="2000" dirty="0"/>
              <a:t>, </a:t>
            </a:r>
            <a:r>
              <a:rPr lang="it-IT" sz="2000" dirty="0" err="1"/>
              <a:t>Denial</a:t>
            </a:r>
            <a:r>
              <a:rPr lang="it-IT" sz="2000" dirty="0"/>
              <a:t> of service, </a:t>
            </a:r>
            <a:r>
              <a:rPr lang="it-IT" sz="2000" dirty="0" err="1"/>
              <a:t>Elevation</a:t>
            </a:r>
            <a:r>
              <a:rPr lang="it-IT" sz="2000" dirty="0"/>
              <a:t> of </a:t>
            </a:r>
            <a:r>
              <a:rPr lang="it-IT" sz="2000" dirty="0" err="1"/>
              <a:t>privilege</a:t>
            </a:r>
            <a:r>
              <a:rPr lang="it-IT" sz="2000" dirty="0"/>
              <a:t>).</a:t>
            </a:r>
          </a:p>
        </p:txBody>
      </p:sp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A459EBD-E094-EC77-C2D3-2A106FCFB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73" y="2640251"/>
            <a:ext cx="7787099" cy="348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6DA0ED-8895-08B8-F326-3165E08B05B0}"/>
              </a:ext>
            </a:extLst>
          </p:cNvPr>
          <p:cNvSpPr txBox="1"/>
          <p:nvPr/>
        </p:nvSpPr>
        <p:spPr>
          <a:xfrm>
            <a:off x="789973" y="493776"/>
            <a:ext cx="106120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Alcune minacce sono state dichiarate come «Non </a:t>
            </a:r>
            <a:r>
              <a:rPr lang="it-IT" sz="2000" dirty="0" err="1"/>
              <a:t>applicable</a:t>
            </a:r>
            <a:r>
              <a:rPr lang="it-IT" sz="2000" dirty="0"/>
              <a:t>» perché nel nostro contesto non costituiscono un reale pericolo; la maggior parte di esse coinvolgono il container di </a:t>
            </a:r>
            <a:r>
              <a:rPr lang="it-IT" sz="2000" dirty="0" err="1"/>
              <a:t>Vault</a:t>
            </a:r>
            <a:r>
              <a:rPr lang="it-IT" sz="2000" dirty="0"/>
              <a:t>, dato che questo non è raggiungibile dall’esterno. Molti pericoli alla sicurezza, soprattutto quelli delle famiglie di spoofing e tampering, sono stati mitigati semplicemente dal fatto di aver impiegato buone pratiche quali l’utilizzo di https per comunicazioni con l’esterno, meccanismi di autenticazione, crittografia, input </a:t>
            </a:r>
            <a:r>
              <a:rPr lang="it-IT" sz="2000" dirty="0" err="1"/>
              <a:t>validation</a:t>
            </a:r>
            <a:r>
              <a:rPr lang="it-IT" sz="2000" dirty="0"/>
              <a:t>, principio del </a:t>
            </a:r>
            <a:r>
              <a:rPr lang="it-IT" sz="2000" dirty="0" err="1"/>
              <a:t>least</a:t>
            </a:r>
            <a:r>
              <a:rPr lang="it-IT" sz="2000" dirty="0"/>
              <a:t> </a:t>
            </a:r>
            <a:r>
              <a:rPr lang="it-IT" sz="2000" dirty="0" err="1"/>
              <a:t>privilege</a:t>
            </a:r>
            <a:r>
              <a:rPr lang="it-IT" sz="2000" dirty="0"/>
              <a:t> e un sistema di auditing.</a:t>
            </a:r>
          </a:p>
          <a:p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Ci sono state invece delle minacce che hanno richiesto un’attenzione particolare: protezione contro attacchi </a:t>
            </a:r>
            <a:r>
              <a:rPr lang="it-IT" sz="2000" dirty="0" err="1"/>
              <a:t>DoS</a:t>
            </a:r>
            <a:r>
              <a:rPr lang="it-IT" sz="2000" dirty="0"/>
              <a:t>, CSRF e XSS. La prima è stata mitigata configurando opportunamente </a:t>
            </a:r>
            <a:r>
              <a:rPr lang="it-IT" sz="2000" dirty="0" err="1"/>
              <a:t>Nginx</a:t>
            </a:r>
            <a:r>
              <a:rPr lang="it-IT" sz="2000" dirty="0"/>
              <a:t> in modo da limitare il rate delle richieste e il numero di connessioni aperte per un determinato indirizzo IP.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C8B213-C39E-03FE-B67E-3607D9667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73" y="4396044"/>
            <a:ext cx="4446434" cy="10243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7E4130-9BC8-CBC1-5DA9-E31652F9749E}"/>
              </a:ext>
            </a:extLst>
          </p:cNvPr>
          <p:cNvSpPr txBox="1"/>
          <p:nvPr/>
        </p:nvSpPr>
        <p:spPr>
          <a:xfrm>
            <a:off x="942373" y="646176"/>
            <a:ext cx="1061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43066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37E8EB-7ABB-8DFC-A4B9-2805B1E84D06}"/>
              </a:ext>
            </a:extLst>
          </p:cNvPr>
          <p:cNvSpPr txBox="1"/>
          <p:nvPr/>
        </p:nvSpPr>
        <p:spPr>
          <a:xfrm>
            <a:off x="789973" y="325510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CSRF (Cross Site </a:t>
            </a:r>
            <a:r>
              <a:rPr lang="it-IT" sz="2000" dirty="0" err="1"/>
              <a:t>Request</a:t>
            </a:r>
            <a:r>
              <a:rPr lang="it-IT" sz="2000" dirty="0"/>
              <a:t> </a:t>
            </a:r>
            <a:r>
              <a:rPr lang="it-IT" sz="2000" dirty="0" err="1"/>
              <a:t>Forgery</a:t>
            </a:r>
            <a:r>
              <a:rPr lang="it-IT" sz="2000" dirty="0"/>
              <a:t>) e XSS (Cross Site Scripting): </a:t>
            </a:r>
            <a:r>
              <a:rPr lang="it-IT" sz="2000" dirty="0" err="1"/>
              <a:t>Keycloak</a:t>
            </a:r>
            <a:r>
              <a:rPr lang="it-IT" sz="2000" dirty="0"/>
              <a:t> offre di default protezione da questo tipo di attacchi, mentre in Spring è stato necessario configurare opportunamente delle policy.</a:t>
            </a:r>
          </a:p>
        </p:txBody>
      </p:sp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8F82661-7A79-5302-E6E4-8CF795607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2" y="4033183"/>
            <a:ext cx="7916283" cy="2499307"/>
          </a:xfrm>
          <a:prstGeom prst="rect">
            <a:avLst/>
          </a:prstGeom>
        </p:spPr>
      </p:pic>
      <p:pic>
        <p:nvPicPr>
          <p:cNvPr id="7" name="Immagine 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B0BFB38C-E9CB-FC36-4C59-09404532E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70" y="5554663"/>
            <a:ext cx="5194902" cy="13033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D83152B-95A9-FE9F-6623-10BB80B8B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52" y="1769424"/>
            <a:ext cx="10220884" cy="16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3A85F2-AD78-166E-E3AF-72D691A30398}"/>
              </a:ext>
            </a:extLst>
          </p:cNvPr>
          <p:cNvSpPr txBox="1"/>
          <p:nvPr/>
        </p:nvSpPr>
        <p:spPr>
          <a:xfrm>
            <a:off x="3829674" y="3044279"/>
            <a:ext cx="4532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/>
              <a:t>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10533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D802A3-B6E5-8A1F-85BE-99DA61C54833}"/>
              </a:ext>
            </a:extLst>
          </p:cNvPr>
          <p:cNvSpPr txBox="1"/>
          <p:nvPr/>
        </p:nvSpPr>
        <p:spPr>
          <a:xfrm>
            <a:off x="973394" y="291035"/>
            <a:ext cx="4821128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AC-2 ACCOUNT MANAGEMENT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19FC87-EFC1-2CE3-39EA-B270D635DC6E}"/>
              </a:ext>
            </a:extLst>
          </p:cNvPr>
          <p:cNvSpPr txBox="1"/>
          <p:nvPr/>
        </p:nvSpPr>
        <p:spPr>
          <a:xfrm>
            <a:off x="881413" y="923544"/>
            <a:ext cx="1061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Gli account della nostra applicazione vengono gestiti tramite </a:t>
            </a:r>
            <a:r>
              <a:rPr lang="it-IT" sz="2000" dirty="0" err="1"/>
              <a:t>Keycloak</a:t>
            </a:r>
            <a:r>
              <a:rPr lang="it-IT" sz="2000" dirty="0"/>
              <a:t>. Sono stati definiti ruoli (user e admin) per l’accesso a determinate funzionalità del sistema; questi ruoli sono diversi dalla figura dello sviluppatore che invece ha accesso al pannello di controllo di </a:t>
            </a:r>
            <a:r>
              <a:rPr lang="it-IT" sz="2000" dirty="0" err="1"/>
              <a:t>Keycloak</a:t>
            </a:r>
            <a:r>
              <a:rPr lang="it-IT" sz="2000" dirty="0"/>
              <a:t> e dunque ha pieno controllo sul sistema e la sua configurazione. L’admin ad esempio ha la possibilità di visualizzare la lista degli utenti e disabilitare gli account. Ad ogni account è associato un indirizzo email univoco.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495C3C-995E-7075-CBDA-3BD44F986587}"/>
              </a:ext>
            </a:extLst>
          </p:cNvPr>
          <p:cNvSpPr txBox="1"/>
          <p:nvPr/>
        </p:nvSpPr>
        <p:spPr>
          <a:xfrm>
            <a:off x="973394" y="2732483"/>
            <a:ext cx="6516015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AC-2(1) </a:t>
            </a:r>
            <a:r>
              <a:rPr lang="it-IT" sz="2400" b="1" dirty="0" err="1"/>
              <a:t>Automated</a:t>
            </a:r>
            <a:r>
              <a:rPr lang="it-IT" sz="2400" b="1" dirty="0"/>
              <a:t> System Account Management</a:t>
            </a:r>
            <a:endParaRPr lang="it-IT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B86D1A-F287-1C34-4B50-33E1DC05CCEF}"/>
              </a:ext>
            </a:extLst>
          </p:cNvPr>
          <p:cNvSpPr txBox="1"/>
          <p:nvPr/>
        </p:nvSpPr>
        <p:spPr>
          <a:xfrm>
            <a:off x="881413" y="3270504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L’admin viene notificato via email (e ha una sezione riservata nell’applicazione) per informazioni relative alla creazione, update e cancellazione di utenti.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0EB7E3-D803-FC3D-6BBC-B1D78D2F9F00}"/>
              </a:ext>
            </a:extLst>
          </p:cNvPr>
          <p:cNvSpPr txBox="1"/>
          <p:nvPr/>
        </p:nvSpPr>
        <p:spPr>
          <a:xfrm>
            <a:off x="973394" y="4190755"/>
            <a:ext cx="3337837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AC-2(3) </a:t>
            </a:r>
            <a:r>
              <a:rPr lang="it-IT" sz="2400" b="1" dirty="0" err="1"/>
              <a:t>Disable</a:t>
            </a:r>
            <a:r>
              <a:rPr lang="it-IT" sz="2400" b="1" dirty="0"/>
              <a:t> accounts</a:t>
            </a:r>
            <a:endParaRPr lang="it-IT" sz="28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570CDFE-BED7-64AE-5A6A-8C2360011933}"/>
              </a:ext>
            </a:extLst>
          </p:cNvPr>
          <p:cNvSpPr txBox="1"/>
          <p:nvPr/>
        </p:nvSpPr>
        <p:spPr>
          <a:xfrm>
            <a:off x="881413" y="4694134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 </a:t>
            </a:r>
            <a:r>
              <a:rPr lang="it-IT" sz="2000" dirty="0" err="1"/>
              <a:t>Keycloak</a:t>
            </a:r>
            <a:r>
              <a:rPr lang="it-IT" sz="2000" dirty="0"/>
              <a:t> è stato aggiunto un </a:t>
            </a:r>
            <a:r>
              <a:rPr lang="it-IT" sz="2000" dirty="0" err="1"/>
              <a:t>listener</a:t>
            </a:r>
            <a:r>
              <a:rPr lang="it-IT" sz="2000" dirty="0"/>
              <a:t> che consente di impostare il Last access, ossia il </a:t>
            </a:r>
            <a:r>
              <a:rPr lang="it-IT" sz="2000" dirty="0" err="1"/>
              <a:t>timestamp</a:t>
            </a:r>
            <a:r>
              <a:rPr lang="it-IT" sz="2000" dirty="0"/>
              <a:t> dell’ultimo accesso effettuato. Questo valore viene sfruttato per disabilitare periodicamente gli account che sono stati inattivi per un certo periodo di tempo.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B7DE8A6-8AD9-4FCB-E393-2FF245AF3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4" y="5793225"/>
            <a:ext cx="8187574" cy="7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6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6DB3EE-9BFF-CCB0-0C3C-1C2D555117E7}"/>
              </a:ext>
            </a:extLst>
          </p:cNvPr>
          <p:cNvSpPr txBox="1"/>
          <p:nvPr/>
        </p:nvSpPr>
        <p:spPr>
          <a:xfrm>
            <a:off x="552770" y="336755"/>
            <a:ext cx="4361643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AC-2(4) </a:t>
            </a:r>
            <a:r>
              <a:rPr lang="it-IT" sz="2400" b="1" dirty="0" err="1"/>
              <a:t>Automated</a:t>
            </a:r>
            <a:r>
              <a:rPr lang="it-IT" sz="2400" b="1" dirty="0"/>
              <a:t> audit actions</a:t>
            </a:r>
            <a:endParaRPr lang="it-IT" sz="28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A28718-9D0B-C6BD-A1E7-C16E91AA48E8}"/>
              </a:ext>
            </a:extLst>
          </p:cNvPr>
          <p:cNvSpPr txBox="1"/>
          <p:nvPr/>
        </p:nvSpPr>
        <p:spPr>
          <a:xfrm>
            <a:off x="460789" y="874776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Tutti gli eventi vengono monitorati grazie al sistema di auditing. Per maggiori informazioni vedere la sezione di Auditing.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5FE56F-BC47-F394-3B87-248133C2334B}"/>
              </a:ext>
            </a:extLst>
          </p:cNvPr>
          <p:cNvSpPr txBox="1"/>
          <p:nvPr/>
        </p:nvSpPr>
        <p:spPr>
          <a:xfrm>
            <a:off x="552770" y="1913899"/>
            <a:ext cx="3271858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AC-2(5) </a:t>
            </a:r>
            <a:r>
              <a:rPr lang="it-IT" sz="2400" b="1" dirty="0" err="1"/>
              <a:t>Inactivity</a:t>
            </a:r>
            <a:r>
              <a:rPr lang="it-IT" sz="2400" b="1" dirty="0"/>
              <a:t> logout</a:t>
            </a:r>
            <a:endParaRPr lang="it-IT" sz="28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61481A-D89E-C00D-CE2E-7462B648BC2B}"/>
              </a:ext>
            </a:extLst>
          </p:cNvPr>
          <p:cNvSpPr txBox="1"/>
          <p:nvPr/>
        </p:nvSpPr>
        <p:spPr>
          <a:xfrm>
            <a:off x="460789" y="2417278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sessione dell’utente scade per inattività dopo 5 minuti, o comunque dopo un certo tempo massimo. A seguito di ciò è necessario </a:t>
            </a:r>
            <a:r>
              <a:rPr lang="it-IT" sz="2000" dirty="0" err="1"/>
              <a:t>ri</a:t>
            </a:r>
            <a:r>
              <a:rPr lang="it-IT" sz="2000" dirty="0"/>
              <a:t>-effettuare il login.</a:t>
            </a:r>
          </a:p>
        </p:txBody>
      </p:sp>
      <p:pic>
        <p:nvPicPr>
          <p:cNvPr id="13" name="Immagine 1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D63ABE6D-6FC4-2F5F-C60F-F0FF0A7E8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9" y="3193324"/>
            <a:ext cx="5331771" cy="15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85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C01D0-E1FE-86A1-112B-4DF89E1A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5EA535-0E38-2313-DC74-917DA9EBBB8C}"/>
              </a:ext>
            </a:extLst>
          </p:cNvPr>
          <p:cNvSpPr txBox="1"/>
          <p:nvPr/>
        </p:nvSpPr>
        <p:spPr>
          <a:xfrm>
            <a:off x="973394" y="118891"/>
            <a:ext cx="4437818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AC-3 ACCESS ENFORCEMENT</a:t>
            </a:r>
          </a:p>
          <a:p>
            <a:r>
              <a:rPr lang="it-IT" sz="2400" b="1" dirty="0"/>
              <a:t>(7) </a:t>
            </a:r>
            <a:r>
              <a:rPr lang="it-IT" sz="2400" b="1" dirty="0" err="1"/>
              <a:t>Role-based</a:t>
            </a:r>
            <a:r>
              <a:rPr lang="it-IT" sz="2400" b="1" dirty="0"/>
              <a:t> access control</a:t>
            </a:r>
            <a:endParaRPr lang="it-IT" sz="28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BAD287-CD03-5297-4D82-CCAE0183B5D0}"/>
              </a:ext>
            </a:extLst>
          </p:cNvPr>
          <p:cNvSpPr txBox="1"/>
          <p:nvPr/>
        </p:nvSpPr>
        <p:spPr>
          <a:xfrm>
            <a:off x="872269" y="1108016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usufruire delle funzionalità del sistema è necessario effettuare l’accesso tramite </a:t>
            </a:r>
            <a:r>
              <a:rPr lang="it-IT" sz="2000" dirty="0" err="1"/>
              <a:t>Keycloak</a:t>
            </a:r>
            <a:r>
              <a:rPr lang="it-IT" sz="2000" dirty="0"/>
              <a:t>. Il tipo di funzionalità a cui un utente ha accesso dipende dal suo ruolo.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A3B225-B499-EBBF-6B8D-70CBF5528459}"/>
              </a:ext>
            </a:extLst>
          </p:cNvPr>
          <p:cNvSpPr txBox="1"/>
          <p:nvPr/>
        </p:nvSpPr>
        <p:spPr>
          <a:xfrm>
            <a:off x="973394" y="1815902"/>
            <a:ext cx="7012112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AC-3(11) </a:t>
            </a:r>
            <a:r>
              <a:rPr lang="en-US" sz="2400" b="1" dirty="0"/>
              <a:t>Restrict Access to Specific Information Types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4C234F-106F-28B8-50AB-145A706CB934}"/>
              </a:ext>
            </a:extLst>
          </p:cNvPr>
          <p:cNvSpPr txBox="1"/>
          <p:nvPr/>
        </p:nvSpPr>
        <p:spPr>
          <a:xfrm>
            <a:off x="872269" y="2356971"/>
            <a:ext cx="877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Solo l’admin, e ovviamente lo sviluppatore, hanno accesso alle informazioni degli utenti.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D58C66C-43D9-0F75-C70C-29CD4731C48F}"/>
              </a:ext>
            </a:extLst>
          </p:cNvPr>
          <p:cNvSpPr txBox="1"/>
          <p:nvPr/>
        </p:nvSpPr>
        <p:spPr>
          <a:xfrm>
            <a:off x="1000826" y="5109484"/>
            <a:ext cx="4484626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AC-5 SEPARATION OF DUTIES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5897BFC-3693-6E84-4B91-BD1171D1D946}"/>
              </a:ext>
            </a:extLst>
          </p:cNvPr>
          <p:cNvSpPr txBox="1"/>
          <p:nvPr/>
        </p:nvSpPr>
        <p:spPr>
          <a:xfrm>
            <a:off x="973394" y="5723446"/>
            <a:ext cx="8774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separazione dei compiti è realizzata poiché ad ogni utente vengono concessi privilegi consoni al suo ruolo. I ruoli di user e admin svolgono funzionalità distinte e non può esistere un account con entrambi i ruoli.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D2D15-7BB6-62E7-BA80-AE9A87F30C51}"/>
              </a:ext>
            </a:extLst>
          </p:cNvPr>
          <p:cNvSpPr txBox="1"/>
          <p:nvPr/>
        </p:nvSpPr>
        <p:spPr>
          <a:xfrm>
            <a:off x="1000826" y="3337309"/>
            <a:ext cx="6484917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AC-4 INFORMATION FLOW ENFORCEMENT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4586E35-7DA6-F5D7-977D-8B021432F653}"/>
              </a:ext>
            </a:extLst>
          </p:cNvPr>
          <p:cNvSpPr txBox="1"/>
          <p:nvPr/>
        </p:nvSpPr>
        <p:spPr>
          <a:xfrm>
            <a:off x="973394" y="3951271"/>
            <a:ext cx="974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Questo controllo riguarda in controllo di flusso delle informazioni. È stato implementato tramite l’impiego di port forwarding e </a:t>
            </a:r>
            <a:r>
              <a:rPr lang="it-IT" sz="2000" dirty="0" err="1"/>
              <a:t>Nginx</a:t>
            </a:r>
            <a:r>
              <a:rPr lang="it-IT" sz="2000" dirty="0"/>
              <a:t> reverse proxy.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1B54B0-8D57-913E-C7A1-A9556B0A1498}"/>
              </a:ext>
            </a:extLst>
          </p:cNvPr>
          <p:cNvSpPr txBox="1"/>
          <p:nvPr/>
        </p:nvSpPr>
        <p:spPr>
          <a:xfrm>
            <a:off x="7586550" y="3448911"/>
            <a:ext cx="7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Forse?</a:t>
            </a:r>
          </a:p>
        </p:txBody>
      </p:sp>
    </p:spTree>
    <p:extLst>
      <p:ext uri="{BB962C8B-B14F-4D97-AF65-F5344CB8AC3E}">
        <p14:creationId xmlns:p14="http://schemas.microsoft.com/office/powerpoint/2010/main" val="3345228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202E-FEC5-C34C-0CA0-F9F963E1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8B43AF-76A7-5F95-FC9D-8322D5C61913}"/>
              </a:ext>
            </a:extLst>
          </p:cNvPr>
          <p:cNvSpPr txBox="1"/>
          <p:nvPr/>
        </p:nvSpPr>
        <p:spPr>
          <a:xfrm>
            <a:off x="973394" y="236171"/>
            <a:ext cx="5504327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AC-6 LEAST PRIVILEGE</a:t>
            </a:r>
          </a:p>
          <a:p>
            <a:r>
              <a:rPr lang="it-IT" sz="2400" b="1" dirty="0"/>
              <a:t>(1) </a:t>
            </a:r>
            <a:r>
              <a:rPr lang="en-US" sz="2400" b="1" dirty="0"/>
              <a:t>Authorize Access to Security Functions</a:t>
            </a:r>
            <a:endParaRPr lang="it-IT" sz="28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96DCC1-7C76-7E34-26A0-E66DCE9C7749}"/>
              </a:ext>
            </a:extLst>
          </p:cNvPr>
          <p:cNvSpPr txBox="1"/>
          <p:nvPr/>
        </p:nvSpPr>
        <p:spPr>
          <a:xfrm>
            <a:off x="872269" y="1225296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principio del privilegio minimo è rispettato dato che ad ogni utente sono stati concessi solo i privilegi necessari per svolgere le funzionalità fondamentali del proprio ruolo. L’accesso alle funzioni di sicurezza quali la modifica della configurazione del sistema è consentita solo allo sviluppatore.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37E402-DE40-81F0-1162-A4F0FBD83F5F}"/>
              </a:ext>
            </a:extLst>
          </p:cNvPr>
          <p:cNvSpPr txBox="1"/>
          <p:nvPr/>
        </p:nvSpPr>
        <p:spPr>
          <a:xfrm>
            <a:off x="973394" y="2555699"/>
            <a:ext cx="3659913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AC-6(5) </a:t>
            </a:r>
            <a:r>
              <a:rPr lang="en-US" sz="2400" b="1" dirty="0"/>
              <a:t>Privileged accounts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62FB2A-7F8A-E358-6308-6C85EF772387}"/>
              </a:ext>
            </a:extLst>
          </p:cNvPr>
          <p:cNvSpPr txBox="1"/>
          <p:nvPr/>
        </p:nvSpPr>
        <p:spPr>
          <a:xfrm>
            <a:off x="973394" y="3127248"/>
            <a:ext cx="877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Gli account privilegiati sono quelli che rivestono il ruolo di admin. La loro creazione è manuale e compito dello sviluppatore.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CE3DEF-10BE-1A19-AE59-1E5FDB144B8B}"/>
              </a:ext>
            </a:extLst>
          </p:cNvPr>
          <p:cNvSpPr txBox="1"/>
          <p:nvPr/>
        </p:nvSpPr>
        <p:spPr>
          <a:xfrm>
            <a:off x="973394" y="4149874"/>
            <a:ext cx="5050870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AC-6(9) </a:t>
            </a:r>
            <a:r>
              <a:rPr lang="en-US" sz="2400" b="1" dirty="0"/>
              <a:t>Log use of privileged functions</a:t>
            </a:r>
            <a:endParaRPr lang="it-IT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226C520-CD47-303B-D095-20157178283F}"/>
              </a:ext>
            </a:extLst>
          </p:cNvPr>
          <p:cNvSpPr txBox="1"/>
          <p:nvPr/>
        </p:nvSpPr>
        <p:spPr>
          <a:xfrm>
            <a:off x="973395" y="4721423"/>
            <a:ext cx="409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Implementato dal sistema di auditing.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4B642D-C759-3FA7-E1D9-F3232349D012}"/>
              </a:ext>
            </a:extLst>
          </p:cNvPr>
          <p:cNvSpPr txBox="1"/>
          <p:nvPr/>
        </p:nvSpPr>
        <p:spPr>
          <a:xfrm>
            <a:off x="973394" y="5436130"/>
            <a:ext cx="9732023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AC-6(10) </a:t>
            </a:r>
            <a:r>
              <a:rPr lang="en-US" sz="2400" b="1" dirty="0"/>
              <a:t>Prohibit Non-privileged Users from Executing Privileged Functions</a:t>
            </a:r>
            <a:endParaRPr lang="it-IT" sz="28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2E945C0-B633-7251-8494-DD0D55EBAD61}"/>
              </a:ext>
            </a:extLst>
          </p:cNvPr>
          <p:cNvSpPr txBox="1"/>
          <p:nvPr/>
        </p:nvSpPr>
        <p:spPr>
          <a:xfrm>
            <a:off x="973394" y="6007679"/>
            <a:ext cx="8664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Se un utente «user» provasse ad accedere a funzionalità riservate all’admin o viceversa riceverebbe un 403 (</a:t>
            </a:r>
            <a:r>
              <a:rPr lang="it-IT" sz="2000" dirty="0" err="1"/>
              <a:t>Forbidden</a:t>
            </a:r>
            <a:r>
              <a:rPr lang="it-IT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4594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2E427-DF1A-B70C-5FA8-8177E7884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4327CD0-B8FE-FDB3-AF37-EE8A5987B5BB}"/>
              </a:ext>
            </a:extLst>
          </p:cNvPr>
          <p:cNvSpPr txBox="1"/>
          <p:nvPr/>
        </p:nvSpPr>
        <p:spPr>
          <a:xfrm>
            <a:off x="973394" y="236171"/>
            <a:ext cx="6118534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AC-7 UNSUCCESSFUL LOGON ATTEMPTS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F37E5C-3F92-E94E-F3FC-DD7254CC6D40}"/>
              </a:ext>
            </a:extLst>
          </p:cNvPr>
          <p:cNvSpPr txBox="1"/>
          <p:nvPr/>
        </p:nvSpPr>
        <p:spPr>
          <a:xfrm>
            <a:off x="945962" y="899370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Keycloak</a:t>
            </a:r>
            <a:r>
              <a:rPr lang="it-IT" sz="2000" dirty="0"/>
              <a:t> permette di limitare il numero di tentativi falliti di login ad un determinato account. Se si supera la soglia l’account viene temporaneamente bloccato.</a:t>
            </a:r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2C23D624-B716-5CE8-AACB-421536D7A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2" y="1852778"/>
            <a:ext cx="4536929" cy="47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Immagine 36" descr="Immagine che contiene mappa, atlante, testo&#10;&#10;Descrizione generata automaticamente">
            <a:extLst>
              <a:ext uri="{FF2B5EF4-FFF2-40B4-BE49-F238E27FC236}">
                <a16:creationId xmlns:a16="http://schemas.microsoft.com/office/drawing/2014/main" id="{AD8108C6-DC32-B0D1-E430-691B850F7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244"/>
          <a:stretch/>
        </p:blipFill>
        <p:spPr>
          <a:xfrm>
            <a:off x="-2" y="0"/>
            <a:ext cx="12200073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77" name="Rectangle 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BCE73472-0687-8632-6EB0-DAA74CA3AEEF}"/>
              </a:ext>
            </a:extLst>
          </p:cNvPr>
          <p:cNvSpPr txBox="1"/>
          <p:nvPr/>
        </p:nvSpPr>
        <p:spPr>
          <a:xfrm>
            <a:off x="383458" y="2290916"/>
            <a:ext cx="10999904" cy="3899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/>
              <a:t>Il nostro progetto è una web app che consente di prenotare colonnine di ricarica per macchine elettriche.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/>
              <a:t>L’applicazione prevede due tipi di utenti: user e admin.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/>
              <a:t>Gli user sono in grado di visualizzare una mappa con le informazioni di tutte le colonnine disponibili e effettuare prenotazioni, mentre l’admin può visualizzare le prenotazioni delle colonnine, aggiungere nuove colonnine o modificarne lo stato/eliminarle, visualizzare la lista degli utenti registrati e eliminare o modificare lo stato degli account. Le informazioni relative alla sicurezza e alla configurazione del sistema sono invece accessibili solo dallo sviluppatore.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/>
              <a:t>Il sistema è stato reso sicuro mediante l’implementazione di alcune famiglie di controlli definite nel documento NIST SP 800-53 e lo studio e mitigazione di minacce attraverso Microsoft </a:t>
            </a:r>
            <a:r>
              <a:rPr lang="it-IT" sz="2000" dirty="0" err="1"/>
              <a:t>Threat</a:t>
            </a:r>
            <a:r>
              <a:rPr lang="it-IT" sz="2000" dirty="0"/>
              <a:t> </a:t>
            </a:r>
            <a:r>
              <a:rPr lang="it-IT" sz="2000" dirty="0" err="1"/>
              <a:t>Modeling</a:t>
            </a:r>
            <a:r>
              <a:rPr lang="it-IT" sz="2000" dirty="0"/>
              <a:t> Tool.</a:t>
            </a:r>
          </a:p>
        </p:txBody>
      </p:sp>
    </p:spTree>
    <p:extLst>
      <p:ext uri="{BB962C8B-B14F-4D97-AF65-F5344CB8AC3E}">
        <p14:creationId xmlns:p14="http://schemas.microsoft.com/office/powerpoint/2010/main" val="36566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D2C9D-AD9C-EE23-AC8C-B6F29EF1E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C096D9-BC75-C0FC-965A-75B8B59E6805}"/>
              </a:ext>
            </a:extLst>
          </p:cNvPr>
          <p:cNvSpPr txBox="1"/>
          <p:nvPr/>
        </p:nvSpPr>
        <p:spPr>
          <a:xfrm>
            <a:off x="973394" y="236171"/>
            <a:ext cx="609121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AC-10 CONCURRENT SESSION CONTROL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4A11B4D-E694-A101-FBC3-B10BD59A3514}"/>
              </a:ext>
            </a:extLst>
          </p:cNvPr>
          <p:cNvSpPr txBox="1"/>
          <p:nvPr/>
        </p:nvSpPr>
        <p:spPr>
          <a:xfrm>
            <a:off x="945962" y="899370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Configurando opportunamente i flow di accesso di </a:t>
            </a:r>
            <a:r>
              <a:rPr lang="it-IT" sz="2000" dirty="0" err="1"/>
              <a:t>Keycloak</a:t>
            </a:r>
            <a:r>
              <a:rPr lang="it-IT" sz="2000" dirty="0"/>
              <a:t> è possibile limitare il numero di sessioni contemporanee per un dato account. Se si superasse il numero massimo consentito la nuova sessione verrebbe negata.</a:t>
            </a:r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FD5B19F-6497-9F58-25DE-093013227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65820"/>
            <a:ext cx="4765112" cy="1996136"/>
          </a:xfrm>
          <a:prstGeom prst="rect">
            <a:avLst/>
          </a:prstGeom>
        </p:spPr>
      </p:pic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1D8E1B4-2D17-E7E2-CF75-41A672591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0" y="2143502"/>
            <a:ext cx="3960335" cy="43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7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0347A7-3D58-15E7-6B19-5946958117E6}"/>
              </a:ext>
            </a:extLst>
          </p:cNvPr>
          <p:cNvSpPr txBox="1"/>
          <p:nvPr/>
        </p:nvSpPr>
        <p:spPr>
          <a:xfrm>
            <a:off x="973394" y="236171"/>
            <a:ext cx="4630819" cy="1261884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AC-12 SESSION TERMINATION</a:t>
            </a:r>
          </a:p>
          <a:p>
            <a:r>
              <a:rPr lang="it-IT" sz="2400" b="1" dirty="0"/>
              <a:t>(1) User-</a:t>
            </a:r>
            <a:r>
              <a:rPr lang="it-IT" sz="2400" b="1" dirty="0" err="1"/>
              <a:t>initiated</a:t>
            </a:r>
            <a:r>
              <a:rPr lang="it-IT" sz="2400" b="1" dirty="0"/>
              <a:t> logouts</a:t>
            </a:r>
          </a:p>
          <a:p>
            <a:r>
              <a:rPr lang="it-IT" sz="2400" b="1" dirty="0"/>
              <a:t>(2) </a:t>
            </a:r>
            <a:r>
              <a:rPr lang="it-IT" sz="2400" b="1" dirty="0" err="1"/>
              <a:t>Termination</a:t>
            </a:r>
            <a:r>
              <a:rPr lang="it-IT" sz="2400" b="1" dirty="0"/>
              <a:t> </a:t>
            </a:r>
            <a:r>
              <a:rPr lang="it-IT" sz="2400" b="1" dirty="0" err="1"/>
              <a:t>message</a:t>
            </a:r>
            <a:endParaRPr lang="it-IT" sz="28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83771C8-6798-8550-F074-2D2FF270785E}"/>
              </a:ext>
            </a:extLst>
          </p:cNvPr>
          <p:cNvSpPr txBox="1"/>
          <p:nvPr/>
        </p:nvSpPr>
        <p:spPr>
          <a:xfrm>
            <a:off x="909386" y="1740618"/>
            <a:ext cx="5720014" cy="258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Come già visto in AC-2(5) la sessione e quindi il logout dell’utente vengono effettuati in automatico dopo 5 minuti di inattività o comunque dopo che sia passato il tempo massimo di 30 minuti; a seguito di ciò sarà necessario effettuare nuovamente il login. L’utente può scegliere di effettuare il logout cliccando sull’apposito pulsante, e in tal caso verrà mostrato un messaggio per la conferma dello stesso.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693870-8BE2-749E-BE6D-086D3AF62B8B}"/>
              </a:ext>
            </a:extLst>
          </p:cNvPr>
          <p:cNvSpPr txBox="1"/>
          <p:nvPr/>
        </p:nvSpPr>
        <p:spPr>
          <a:xfrm>
            <a:off x="973394" y="4753307"/>
            <a:ext cx="6067486" cy="954107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2800" b="1" dirty="0"/>
              <a:t>AC-14 PERMITTED ACTIONS WITHOUT INDENTIFICATION OR AUTHORIZATION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646683D-DD6A-96E0-3450-32288CE1F48D}"/>
              </a:ext>
            </a:extLst>
          </p:cNvPr>
          <p:cNvSpPr txBox="1"/>
          <p:nvPr/>
        </p:nvSpPr>
        <p:spPr>
          <a:xfrm>
            <a:off x="973394" y="5791410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pagina principale dell’applicazione, con la possibilità di visualizzare le informazioni delle colonnine, è pubblica, dunque non è richiesto il login ad un account per accedervi. Ovviamente anche le stesse funzionalità di login e registrazione sono pubbliche.</a:t>
            </a:r>
          </a:p>
        </p:txBody>
      </p:sp>
      <p:pic>
        <p:nvPicPr>
          <p:cNvPr id="3" name="Immagine 2" descr="Immagine che contiene testo, schermata, Carattere, Blu elettrico&#10;&#10;Descrizione generata automaticamente">
            <a:extLst>
              <a:ext uri="{FF2B5EF4-FFF2-40B4-BE49-F238E27FC236}">
                <a16:creationId xmlns:a16="http://schemas.microsoft.com/office/drawing/2014/main" id="{3F7BABBC-4CF7-2D4E-3996-514D8DAC7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30" y="1901894"/>
            <a:ext cx="2937598" cy="18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80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C6C277-D476-86B0-381A-825A744E0B5E}"/>
              </a:ext>
            </a:extLst>
          </p:cNvPr>
          <p:cNvSpPr txBox="1"/>
          <p:nvPr/>
        </p:nvSpPr>
        <p:spPr>
          <a:xfrm>
            <a:off x="973394" y="236171"/>
            <a:ext cx="361284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AC-17 REMOTE ACCESS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D968C9-5D42-ED7C-DA35-BB13D7B423E1}"/>
              </a:ext>
            </a:extLst>
          </p:cNvPr>
          <p:cNvSpPr txBox="1"/>
          <p:nvPr/>
        </p:nvSpPr>
        <p:spPr>
          <a:xfrm>
            <a:off x="872810" y="855087"/>
            <a:ext cx="10776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L’accesso da remoto avviene mediante il reverse proxy di </a:t>
            </a:r>
            <a:r>
              <a:rPr lang="it-IT" sz="2000" dirty="0" err="1"/>
              <a:t>nginx</a:t>
            </a:r>
            <a:r>
              <a:rPr lang="it-IT" sz="2000" dirty="0"/>
              <a:t>. Per maggiori dettagli vedere la sezione di controlli SC.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7D7F7F-4E79-76D5-A1AB-4798F76EE3D6}"/>
              </a:ext>
            </a:extLst>
          </p:cNvPr>
          <p:cNvSpPr txBox="1"/>
          <p:nvPr/>
        </p:nvSpPr>
        <p:spPr>
          <a:xfrm>
            <a:off x="973394" y="1655795"/>
            <a:ext cx="4320093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AC-17(1) Monitoring and control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664C13-619D-39E5-DEDD-903DAD3107CF}"/>
              </a:ext>
            </a:extLst>
          </p:cNvPr>
          <p:cNvSpPr txBox="1"/>
          <p:nvPr/>
        </p:nvSpPr>
        <p:spPr>
          <a:xfrm>
            <a:off x="872810" y="2150491"/>
            <a:ext cx="9587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Tutte le richieste effettuate verso il sistema vengono memorizzate dal sistema di auditing.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1119AFB-EE7E-DF0C-6B5E-3083934A50BA}"/>
              </a:ext>
            </a:extLst>
          </p:cNvPr>
          <p:cNvSpPr txBox="1"/>
          <p:nvPr/>
        </p:nvSpPr>
        <p:spPr>
          <a:xfrm>
            <a:off x="973394" y="2660198"/>
            <a:ext cx="8906797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AC-17(2) </a:t>
            </a:r>
            <a:r>
              <a:rPr lang="en-US" sz="2400" b="1" dirty="0"/>
              <a:t>Protection of Confidentiality and Integrity Using Encryption</a:t>
            </a:r>
            <a:endParaRPr lang="it-IT" sz="2400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71D85D7-7694-1CBC-849D-2E57171B403D}"/>
              </a:ext>
            </a:extLst>
          </p:cNvPr>
          <p:cNvSpPr txBox="1"/>
          <p:nvPr/>
        </p:nvSpPr>
        <p:spPr>
          <a:xfrm>
            <a:off x="872810" y="3115708"/>
            <a:ext cx="9587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L’accesso dall’esterno avviene tramite https, dunque è garantita la confidenzialità e l’integrità dei dati trasmessi.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8A832A0-C8F1-F210-BB7D-AC1C12C5DCD5}"/>
              </a:ext>
            </a:extLst>
          </p:cNvPr>
          <p:cNvSpPr txBox="1"/>
          <p:nvPr/>
        </p:nvSpPr>
        <p:spPr>
          <a:xfrm>
            <a:off x="973394" y="3955598"/>
            <a:ext cx="5342553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AC-17(3) </a:t>
            </a:r>
            <a:r>
              <a:rPr lang="en-US" sz="2400" b="1" dirty="0"/>
              <a:t>Managed Access Control Points</a:t>
            </a:r>
            <a:endParaRPr lang="it-IT" sz="2400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7C2968-8867-5D6A-625A-90A75AB8BD8E}"/>
              </a:ext>
            </a:extLst>
          </p:cNvPr>
          <p:cNvSpPr txBox="1"/>
          <p:nvPr/>
        </p:nvSpPr>
        <p:spPr>
          <a:xfrm>
            <a:off x="872810" y="4411108"/>
            <a:ext cx="9587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Come anticipato tutte le richieste passano attraverso il reverse proxy di </a:t>
            </a:r>
            <a:r>
              <a:rPr lang="it-IT" sz="2000" dirty="0" err="1"/>
              <a:t>nginx</a:t>
            </a:r>
            <a:r>
              <a:rPr lang="it-IT" sz="2000" dirty="0"/>
              <a:t> che si occupa di instradarle correttamente verso i componenti interni.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5900AD-513A-963C-2752-AB376AAD54BB}"/>
              </a:ext>
            </a:extLst>
          </p:cNvPr>
          <p:cNvSpPr txBox="1"/>
          <p:nvPr/>
        </p:nvSpPr>
        <p:spPr>
          <a:xfrm>
            <a:off x="973394" y="5250998"/>
            <a:ext cx="5584670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AC-17(4) </a:t>
            </a:r>
            <a:r>
              <a:rPr lang="en-US" sz="2400" b="1" dirty="0"/>
              <a:t>Privileged Commands and Access</a:t>
            </a:r>
            <a:endParaRPr lang="it-IT" sz="2400" b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33197-B47B-2810-7054-6D48E080F255}"/>
              </a:ext>
            </a:extLst>
          </p:cNvPr>
          <p:cNvSpPr txBox="1"/>
          <p:nvPr/>
        </p:nvSpPr>
        <p:spPr>
          <a:xfrm>
            <a:off x="872810" y="5706508"/>
            <a:ext cx="9587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L’accesso a funzionalità fondamentali per la sicurezza quali il pannello di controllo di </a:t>
            </a:r>
            <a:r>
              <a:rPr lang="it-IT" sz="2000" dirty="0" err="1"/>
              <a:t>Keycloak</a:t>
            </a:r>
            <a:r>
              <a:rPr lang="it-IT" sz="2000" dirty="0"/>
              <a:t> o di </a:t>
            </a:r>
            <a:r>
              <a:rPr lang="it-IT" sz="2000" dirty="0" err="1"/>
              <a:t>Vault</a:t>
            </a:r>
            <a:r>
              <a:rPr lang="it-IT" sz="2000" dirty="0"/>
              <a:t> non è reso disponibile dall’esterno.</a:t>
            </a:r>
          </a:p>
        </p:txBody>
      </p:sp>
    </p:spTree>
    <p:extLst>
      <p:ext uri="{BB962C8B-B14F-4D97-AF65-F5344CB8AC3E}">
        <p14:creationId xmlns:p14="http://schemas.microsoft.com/office/powerpoint/2010/main" val="177560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1B51-39F3-800F-DB8A-233B2A4AC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F49AD1-5EE1-8A3A-67D0-6C19B7FDE8B9}"/>
              </a:ext>
            </a:extLst>
          </p:cNvPr>
          <p:cNvSpPr txBox="1"/>
          <p:nvPr/>
        </p:nvSpPr>
        <p:spPr>
          <a:xfrm>
            <a:off x="4682279" y="3013501"/>
            <a:ext cx="2827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dirty="0"/>
              <a:t>AUDITING</a:t>
            </a:r>
          </a:p>
        </p:txBody>
      </p:sp>
    </p:spTree>
    <p:extLst>
      <p:ext uri="{BB962C8B-B14F-4D97-AF65-F5344CB8AC3E}">
        <p14:creationId xmlns:p14="http://schemas.microsoft.com/office/powerpoint/2010/main" val="3018769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47E10C-4A45-BD7C-7119-5D96AE947DFC}"/>
              </a:ext>
            </a:extLst>
          </p:cNvPr>
          <p:cNvSpPr txBox="1"/>
          <p:nvPr/>
        </p:nvSpPr>
        <p:spPr>
          <a:xfrm>
            <a:off x="973394" y="291035"/>
            <a:ext cx="3472810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AU-2 EVENT LOGGING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5936557-87FE-1DCC-0D1D-3E6C046DD7E9}"/>
              </a:ext>
            </a:extLst>
          </p:cNvPr>
          <p:cNvSpPr txBox="1"/>
          <p:nvPr/>
        </p:nvSpPr>
        <p:spPr>
          <a:xfrm>
            <a:off x="881413" y="923544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monitorare gli eventi della nostra applicazione, come ad esempio le richieste http, è stato scelto di abilitare le funzionalità di </a:t>
            </a:r>
            <a:r>
              <a:rPr lang="it-IT" sz="2000" dirty="0" err="1"/>
              <a:t>logging</a:t>
            </a:r>
            <a:r>
              <a:rPr lang="it-IT" sz="2000" dirty="0"/>
              <a:t> per tutti e 4 i componenti. Ogni componente implementa tali funzionalità sfruttando diversi meccanismi quali Commons </a:t>
            </a:r>
            <a:r>
              <a:rPr lang="it-IT" sz="2000" dirty="0" err="1"/>
              <a:t>logging</a:t>
            </a:r>
            <a:r>
              <a:rPr lang="it-IT" sz="2000" dirty="0"/>
              <a:t> su Spring e </a:t>
            </a:r>
            <a:r>
              <a:rPr lang="it-IT" sz="2000" dirty="0" err="1"/>
              <a:t>Jboss</a:t>
            </a:r>
            <a:r>
              <a:rPr lang="it-IT" sz="2000" dirty="0"/>
              <a:t> su </a:t>
            </a:r>
            <a:r>
              <a:rPr lang="it-IT" sz="2000" dirty="0" err="1"/>
              <a:t>Keycloak</a:t>
            </a:r>
            <a:r>
              <a:rPr lang="it-IT" sz="2000" dirty="0"/>
              <a:t>.</a:t>
            </a:r>
          </a:p>
        </p:txBody>
      </p:sp>
      <p:pic>
        <p:nvPicPr>
          <p:cNvPr id="8" name="Immagine 7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2EEF7B28-7A7F-FA5A-0F59-07E86430E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4" y="1979987"/>
            <a:ext cx="9087926" cy="14912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B1BF18-F843-82B3-C091-11EBAF78538F}"/>
              </a:ext>
            </a:extLst>
          </p:cNvPr>
          <p:cNvSpPr txBox="1"/>
          <p:nvPr/>
        </p:nvSpPr>
        <p:spPr>
          <a:xfrm>
            <a:off x="881413" y="4773846"/>
            <a:ext cx="4230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Inoltre su </a:t>
            </a:r>
            <a:r>
              <a:rPr lang="it-IT" sz="2000" dirty="0" err="1"/>
              <a:t>Keycloak</a:t>
            </a:r>
            <a:r>
              <a:rPr lang="it-IT" sz="2000" dirty="0"/>
              <a:t> sono stati aggiunti dei </a:t>
            </a:r>
            <a:r>
              <a:rPr lang="it-IT" sz="2000" dirty="0" err="1"/>
              <a:t>listener</a:t>
            </a:r>
            <a:r>
              <a:rPr lang="it-IT" sz="2000" dirty="0"/>
              <a:t> per catturare eventi relativi alla creazione/cancellazione di utenti e fare in modo che l’utente admin venisse notificato via email.</a:t>
            </a:r>
          </a:p>
        </p:txBody>
      </p:sp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00E7F96-3D4E-94D9-AF6B-BF108006F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60" y="4302157"/>
            <a:ext cx="5144483" cy="24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9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D57B-76C5-0D57-9894-8D0D16A27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5343FA-0508-23CA-B42E-F40BAEE630CA}"/>
              </a:ext>
            </a:extLst>
          </p:cNvPr>
          <p:cNvSpPr txBox="1"/>
          <p:nvPr/>
        </p:nvSpPr>
        <p:spPr>
          <a:xfrm>
            <a:off x="973394" y="291035"/>
            <a:ext cx="5438925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AU-3 CONTENT OF AUDIT RECORDS</a:t>
            </a:r>
          </a:p>
          <a:p>
            <a:r>
              <a:rPr lang="it-IT" sz="2400" b="1" dirty="0"/>
              <a:t>(1) </a:t>
            </a:r>
            <a:r>
              <a:rPr lang="it-IT" sz="2400" b="1" dirty="0" err="1"/>
              <a:t>Additional</a:t>
            </a:r>
            <a:r>
              <a:rPr lang="it-IT" sz="2400" b="1" dirty="0"/>
              <a:t> audit information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770DF4-F44F-9C2C-34A2-026C9B3A143F}"/>
              </a:ext>
            </a:extLst>
          </p:cNvPr>
          <p:cNvSpPr txBox="1"/>
          <p:nvPr/>
        </p:nvSpPr>
        <p:spPr>
          <a:xfrm>
            <a:off x="881413" y="1336785"/>
            <a:ext cx="1061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 file di log contengono informazioni che consentono di capire il tipo di evento, dove e quando ha avuto luogo e qual è il risultato. Lo specifico formato e contenuto dipende dal componente e dal tipo di richiesta, ma tutti hanno in comune la presenza di un </a:t>
            </a:r>
            <a:r>
              <a:rPr lang="it-IT" sz="2000" dirty="0" err="1"/>
              <a:t>timestamp</a:t>
            </a:r>
            <a:r>
              <a:rPr lang="it-IT" sz="2000" dirty="0"/>
              <a:t>. E’ possibile modificare il livello di </a:t>
            </a:r>
            <a:r>
              <a:rPr lang="it-IT" sz="2000" dirty="0" err="1"/>
              <a:t>logging</a:t>
            </a:r>
            <a:r>
              <a:rPr lang="it-IT" sz="2000" dirty="0"/>
              <a:t> e il tipo di informazioni rappresentate agendo in maniera opportuna sui file di configurazione.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005BFB0-1F26-B06E-B319-3D846CD00ACD}"/>
              </a:ext>
            </a:extLst>
          </p:cNvPr>
          <p:cNvSpPr txBox="1"/>
          <p:nvPr/>
        </p:nvSpPr>
        <p:spPr>
          <a:xfrm>
            <a:off x="973394" y="3185052"/>
            <a:ext cx="565032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AU-4 AUDIT LOG STORAGE CAPACITY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21EF76-2E51-004E-0AAA-19259ED5F72C}"/>
              </a:ext>
            </a:extLst>
          </p:cNvPr>
          <p:cNvSpPr txBox="1"/>
          <p:nvPr/>
        </p:nvSpPr>
        <p:spPr>
          <a:xfrm>
            <a:off x="881413" y="3784329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È stato allocato spazio a sufficienza nei container per la memorizzazione dei file di log. Inoltre su spring è stato attivato il meccanismo della </a:t>
            </a:r>
            <a:r>
              <a:rPr lang="it-IT" sz="2000" dirty="0" err="1"/>
              <a:t>rotation</a:t>
            </a:r>
            <a:r>
              <a:rPr lang="it-IT" sz="2000" dirty="0"/>
              <a:t> che consente di archiviare i log più vecchi una volta raggiunta la dimensione massima del file.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E0E5BD-141B-9F60-782E-83DFD422BE43}"/>
              </a:ext>
            </a:extLst>
          </p:cNvPr>
          <p:cNvSpPr txBox="1"/>
          <p:nvPr/>
        </p:nvSpPr>
        <p:spPr>
          <a:xfrm>
            <a:off x="973394" y="5093100"/>
            <a:ext cx="3059427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AU-8 TIME STAMPS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2892C8-840C-B90C-E278-62135473DDFC}"/>
              </a:ext>
            </a:extLst>
          </p:cNvPr>
          <p:cNvSpPr txBox="1"/>
          <p:nvPr/>
        </p:nvSpPr>
        <p:spPr>
          <a:xfrm>
            <a:off x="881413" y="5692377"/>
            <a:ext cx="1061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Come anticipato sopra tutti gli eventi loggati presentano un’informazione relativa al </a:t>
            </a:r>
            <a:r>
              <a:rPr lang="it-IT" sz="2000" dirty="0" err="1"/>
              <a:t>timestamp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7170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485D0-6789-2ED7-3C66-EB8F414D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DD8219-4AA9-292F-DB16-32E5CCF6CDB6}"/>
              </a:ext>
            </a:extLst>
          </p:cNvPr>
          <p:cNvSpPr txBox="1"/>
          <p:nvPr/>
        </p:nvSpPr>
        <p:spPr>
          <a:xfrm>
            <a:off x="973394" y="291035"/>
            <a:ext cx="6718249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AU-9 PROTECTION OF AUDIT INFORMATION</a:t>
            </a:r>
          </a:p>
          <a:p>
            <a:r>
              <a:rPr lang="it-IT" sz="2400" b="1" dirty="0"/>
              <a:t>(4) </a:t>
            </a:r>
            <a:r>
              <a:rPr lang="en-US" sz="2400" b="1" dirty="0"/>
              <a:t>Access by Subset of Privileged Users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461A98-E11A-965E-CE86-5484F6DC24B8}"/>
              </a:ext>
            </a:extLst>
          </p:cNvPr>
          <p:cNvSpPr txBox="1"/>
          <p:nvPr/>
        </p:nvSpPr>
        <p:spPr>
          <a:xfrm>
            <a:off x="908845" y="1389888"/>
            <a:ext cx="1061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 file di log vengono memorizzati all’interno dei container, ai quali solo lo sviluppatore ha accesso.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BC3B4A1-C37B-4A09-92A4-0847A5044BDD}"/>
              </a:ext>
            </a:extLst>
          </p:cNvPr>
          <p:cNvSpPr txBox="1"/>
          <p:nvPr/>
        </p:nvSpPr>
        <p:spPr>
          <a:xfrm>
            <a:off x="973394" y="2314983"/>
            <a:ext cx="6277798" cy="1261884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2800" b="1" dirty="0"/>
              <a:t>AU-12 AUDIT RECORD GENERATION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(1)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System-wide and Time-correlated Audit Trail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(3) Changes by Authorized Individuals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401142-EE40-F31A-9B3E-0A203A213D05}"/>
              </a:ext>
            </a:extLst>
          </p:cNvPr>
          <p:cNvSpPr txBox="1"/>
          <p:nvPr/>
        </p:nvSpPr>
        <p:spPr>
          <a:xfrm>
            <a:off x="908845" y="3793189"/>
            <a:ext cx="1061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Questo controllo prevede semplicemente l’effettiva implementazione dei meccanismi di </a:t>
            </a:r>
            <a:r>
              <a:rPr lang="it-IT" sz="2000" dirty="0" err="1"/>
              <a:t>logging</a:t>
            </a:r>
            <a:r>
              <a:rPr lang="it-IT" sz="2000" dirty="0"/>
              <a:t> descritti in precedenza. AU-12(1) è soddisfatto perché tutti i componenti utilizzano un </a:t>
            </a:r>
            <a:r>
              <a:rPr lang="it-IT" sz="2000" dirty="0" err="1"/>
              <a:t>timestamp</a:t>
            </a:r>
            <a:r>
              <a:rPr lang="it-IT" sz="2000" dirty="0"/>
              <a:t>, quindi è possibile ricostruire il percorso di una richiesta nel caso questa abbia coinvolto più componenti, mentre AU-12(3) è valido perché cambiamenti al sistema di </a:t>
            </a:r>
            <a:r>
              <a:rPr lang="it-IT" sz="2000" dirty="0" err="1"/>
              <a:t>logging</a:t>
            </a:r>
            <a:r>
              <a:rPr lang="it-IT" sz="2000" dirty="0"/>
              <a:t> possono essere fatti solo da personale autorizzato, ossia lo sviluppatore.</a:t>
            </a:r>
          </a:p>
        </p:txBody>
      </p:sp>
    </p:spTree>
    <p:extLst>
      <p:ext uri="{BB962C8B-B14F-4D97-AF65-F5344CB8AC3E}">
        <p14:creationId xmlns:p14="http://schemas.microsoft.com/office/powerpoint/2010/main" val="153334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5BA3-4948-462D-93FF-C0DF3CED1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9C2135-34DC-E44E-2107-5D59278414EA}"/>
              </a:ext>
            </a:extLst>
          </p:cNvPr>
          <p:cNvSpPr txBox="1"/>
          <p:nvPr/>
        </p:nvSpPr>
        <p:spPr>
          <a:xfrm>
            <a:off x="3446454" y="2367171"/>
            <a:ext cx="52990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IDENTIFICATION AND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53275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D9B36-12F2-AFA6-BE2C-37CEE0878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4C3745-3F6C-A44C-285C-110993C164CA}"/>
              </a:ext>
            </a:extLst>
          </p:cNvPr>
          <p:cNvSpPr txBox="1"/>
          <p:nvPr/>
        </p:nvSpPr>
        <p:spPr>
          <a:xfrm>
            <a:off x="863419" y="272747"/>
            <a:ext cx="10832004" cy="1323439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IA-2 IDENTIFICATION AND AUTHENTICATION (ORGANIZATIONAL USERS)</a:t>
            </a:r>
          </a:p>
          <a:p>
            <a:r>
              <a:rPr lang="en-US" sz="2400" b="1" dirty="0"/>
              <a:t>(1) Multi-factor Authentication to Privileged Accounts</a:t>
            </a:r>
            <a:r>
              <a:rPr lang="it-IT" sz="2800" b="1" dirty="0"/>
              <a:t> </a:t>
            </a:r>
          </a:p>
          <a:p>
            <a:r>
              <a:rPr lang="it-IT" sz="2400" b="1" dirty="0"/>
              <a:t>(2) </a:t>
            </a:r>
            <a:r>
              <a:rPr lang="en-US" sz="2400" b="1" dirty="0"/>
              <a:t>Multi-factor Authentication to Non-privileged Accounts</a:t>
            </a:r>
            <a:endParaRPr lang="en-US" sz="20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A988F6-1EB6-730D-3ED9-C436A7658D5B}"/>
              </a:ext>
            </a:extLst>
          </p:cNvPr>
          <p:cNvSpPr txBox="1"/>
          <p:nvPr/>
        </p:nvSpPr>
        <p:spPr>
          <a:xfrm>
            <a:off x="863419" y="1911096"/>
            <a:ext cx="7641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Gli utenti dell’applicazione vengono identificati in maniera univoca dal loro indirizzo email. All’atto della registrazione deve essere confermata l’email fornita e bisogna scegliere una password per l’accesso al proprio account che può essere cambiata in seguito. IA-2(1) e (2) sono soddisfatti perché è previsto un meccanismo di autenticazione a due fattori basato su codice OTP.</a:t>
            </a:r>
          </a:p>
        </p:txBody>
      </p:sp>
      <p:pic>
        <p:nvPicPr>
          <p:cNvPr id="7" name="Immagine 6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7B66F635-49D9-FDD9-9F20-D5141809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68" y="1867146"/>
            <a:ext cx="3070885" cy="471810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F74B4B-0B83-C368-7E18-08448AF26AD8}"/>
              </a:ext>
            </a:extLst>
          </p:cNvPr>
          <p:cNvSpPr txBox="1"/>
          <p:nvPr/>
        </p:nvSpPr>
        <p:spPr>
          <a:xfrm>
            <a:off x="936571" y="4753307"/>
            <a:ext cx="5863272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IA-2(8) </a:t>
            </a:r>
            <a:r>
              <a:rPr lang="en-US" sz="2400" b="1" dirty="0"/>
              <a:t>Access to Accounts - Replay Resistant</a:t>
            </a:r>
            <a:endParaRPr lang="en-US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B425E9-6371-8687-E955-5521DF37A550}"/>
              </a:ext>
            </a:extLst>
          </p:cNvPr>
          <p:cNvSpPr txBox="1"/>
          <p:nvPr/>
        </p:nvSpPr>
        <p:spPr>
          <a:xfrm>
            <a:off x="863419" y="5345871"/>
            <a:ext cx="7641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comunicazioni con l’esterno avvengono tramite https. Il protocollo TLS implementa un meccanismo basato su </a:t>
            </a:r>
            <a:r>
              <a:rPr lang="it-IT" sz="2000" dirty="0" err="1"/>
              <a:t>nonce</a:t>
            </a:r>
            <a:r>
              <a:rPr lang="it-IT" sz="2000" dirty="0"/>
              <a:t> che previene attacchi di tipo replay.</a:t>
            </a:r>
          </a:p>
        </p:txBody>
      </p:sp>
    </p:spTree>
    <p:extLst>
      <p:ext uri="{BB962C8B-B14F-4D97-AF65-F5344CB8AC3E}">
        <p14:creationId xmlns:p14="http://schemas.microsoft.com/office/powerpoint/2010/main" val="561530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C1B89-C7DC-10F7-9281-F2D54F9A3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E1EFA0-4C09-3D4C-E614-CEB04BEB10C8}"/>
              </a:ext>
            </a:extLst>
          </p:cNvPr>
          <p:cNvSpPr txBox="1"/>
          <p:nvPr/>
        </p:nvSpPr>
        <p:spPr>
          <a:xfrm>
            <a:off x="973394" y="291035"/>
            <a:ext cx="7948201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IA-3 DEVICE IDENTIFICATION AND AUTHENTICATION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D748B6B-202C-6E02-CC63-19FBC08DDAE0}"/>
              </a:ext>
            </a:extLst>
          </p:cNvPr>
          <p:cNvSpPr txBox="1"/>
          <p:nvPr/>
        </p:nvSpPr>
        <p:spPr>
          <a:xfrm>
            <a:off x="881954" y="1042416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Keycloak</a:t>
            </a:r>
            <a:r>
              <a:rPr lang="it-IT" sz="2000" dirty="0"/>
              <a:t> tiene traccia dell’indirizzo IP da cui viene effettuato l’accesso. Inoltre gli IP di tutte le richieste vengono monitorati dal sistema di auditing.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A81DE9-6D4E-73A1-A21A-A7B89FE37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4" y="1978463"/>
            <a:ext cx="8187574" cy="77374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785CAD-9940-72B2-598B-07633C0A6FDB}"/>
              </a:ext>
            </a:extLst>
          </p:cNvPr>
          <p:cNvSpPr txBox="1"/>
          <p:nvPr/>
        </p:nvSpPr>
        <p:spPr>
          <a:xfrm>
            <a:off x="973394" y="3477757"/>
            <a:ext cx="4893134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IA-4 IDENTIFIER MANAGEMENT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708216-A25D-EF76-7A60-F0F4FF2FD445}"/>
              </a:ext>
            </a:extLst>
          </p:cNvPr>
          <p:cNvSpPr txBox="1"/>
          <p:nvPr/>
        </p:nvSpPr>
        <p:spPr>
          <a:xfrm>
            <a:off x="973394" y="4218699"/>
            <a:ext cx="4430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L’identificatore di ogni utente è il suo indirizzo email, il quale deve essere confermato all’atto della registrazione.</a:t>
            </a:r>
          </a:p>
        </p:txBody>
      </p:sp>
      <p:pic>
        <p:nvPicPr>
          <p:cNvPr id="12" name="Immagine 11" descr="Immagine che contiene testo, schermata, Carattere, Pagina Web&#10;&#10;Descrizione generata automaticamente">
            <a:extLst>
              <a:ext uri="{FF2B5EF4-FFF2-40B4-BE49-F238E27FC236}">
                <a16:creationId xmlns:a16="http://schemas.microsoft.com/office/drawing/2014/main" id="{CBE7651D-0286-37E1-A04A-6E22C9B2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86" y="3551341"/>
            <a:ext cx="4247830" cy="23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8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67B2B1-21B5-E7A0-2D05-0BA10A5CE9A1}"/>
              </a:ext>
            </a:extLst>
          </p:cNvPr>
          <p:cNvSpPr txBox="1"/>
          <p:nvPr/>
        </p:nvSpPr>
        <p:spPr>
          <a:xfrm>
            <a:off x="789973" y="190044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L’applicazione è stata sviluppata facendo uso di container Docker separati per i diversi componenti, e deployata in rete locale. I servizi utilizzati sono Spring, Keycloak, Vault e Nginx. Come database è stato scelto MongoDB Atlas (deployment in cloud). </a:t>
            </a:r>
            <a:endParaRPr lang="it-IT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705360D-4498-1C7E-5432-92C0844B3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607" y="1400748"/>
            <a:ext cx="9955160" cy="52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67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1487712-E8CB-D515-1147-7AD430E158D2}"/>
              </a:ext>
            </a:extLst>
          </p:cNvPr>
          <p:cNvSpPr txBox="1"/>
          <p:nvPr/>
        </p:nvSpPr>
        <p:spPr>
          <a:xfrm>
            <a:off x="901618" y="272747"/>
            <a:ext cx="5775812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IA-5 AUTHENTICATOR MANAGEMENT</a:t>
            </a:r>
          </a:p>
          <a:p>
            <a:r>
              <a:rPr lang="it-IT" sz="2400" b="1" dirty="0"/>
              <a:t>(1) Password </a:t>
            </a:r>
            <a:r>
              <a:rPr lang="it-IT" sz="2400" b="1" dirty="0" err="1"/>
              <a:t>based</a:t>
            </a:r>
            <a:r>
              <a:rPr lang="it-IT" sz="2400" b="1" dirty="0"/>
              <a:t> authentication</a:t>
            </a:r>
            <a:endParaRPr lang="it-IT" sz="28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B285B1-8387-E85F-2012-A0EE420E8AC3}"/>
              </a:ext>
            </a:extLst>
          </p:cNvPr>
          <p:cNvSpPr txBox="1"/>
          <p:nvPr/>
        </p:nvSpPr>
        <p:spPr>
          <a:xfrm>
            <a:off x="823231" y="1240044"/>
            <a:ext cx="6779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</a:t>
            </a:r>
            <a:r>
              <a:rPr lang="it-IT" sz="2000" dirty="0" err="1"/>
              <a:t>authenticator</a:t>
            </a:r>
            <a:r>
              <a:rPr lang="it-IT" sz="2000" dirty="0"/>
              <a:t> sarebbe la password, che ogni utente deve scegliere rispettando alcuni criteri prefissati. È possibile cambiare password tramite un link inviato all’indirizzo email dell’account.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B173C9-8AD3-BCE5-A467-BE49CDED7FB9}"/>
              </a:ext>
            </a:extLst>
          </p:cNvPr>
          <p:cNvSpPr txBox="1"/>
          <p:nvPr/>
        </p:nvSpPr>
        <p:spPr>
          <a:xfrm>
            <a:off x="896383" y="2939055"/>
            <a:ext cx="4718471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IA-5(6) </a:t>
            </a:r>
            <a:r>
              <a:rPr lang="it-IT" sz="2400" b="1" dirty="0" err="1"/>
              <a:t>Protection</a:t>
            </a:r>
            <a:r>
              <a:rPr lang="it-IT" sz="2400" b="1" dirty="0"/>
              <a:t> of </a:t>
            </a:r>
            <a:r>
              <a:rPr lang="it-IT" sz="2400" b="1" dirty="0" err="1"/>
              <a:t>Authenticators</a:t>
            </a:r>
            <a:endParaRPr lang="it-IT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AEA046-7B3B-B105-94BC-B2B205F227A5}"/>
              </a:ext>
            </a:extLst>
          </p:cNvPr>
          <p:cNvSpPr txBox="1"/>
          <p:nvPr/>
        </p:nvSpPr>
        <p:spPr>
          <a:xfrm>
            <a:off x="823231" y="3457281"/>
            <a:ext cx="6779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password vengono trasmesse a </a:t>
            </a:r>
            <a:r>
              <a:rPr lang="it-IT" sz="2000" dirty="0" err="1"/>
              <a:t>keycloak</a:t>
            </a:r>
            <a:r>
              <a:rPr lang="it-IT" sz="2000" dirty="0"/>
              <a:t> tramite https e salvate nel database interno in maniera sicura tramite l’impiego di crittografia.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A9F2D4-6715-27DB-8446-AE52B4292307}"/>
              </a:ext>
            </a:extLst>
          </p:cNvPr>
          <p:cNvSpPr txBox="1"/>
          <p:nvPr/>
        </p:nvSpPr>
        <p:spPr>
          <a:xfrm>
            <a:off x="896383" y="4911938"/>
            <a:ext cx="5575565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2400" b="1" dirty="0"/>
              <a:t>IA-5(9) </a:t>
            </a:r>
            <a:r>
              <a:rPr lang="it-IT" sz="2400" b="1" dirty="0" err="1"/>
              <a:t>Federated</a:t>
            </a:r>
            <a:r>
              <a:rPr lang="it-IT" sz="2400" b="1" dirty="0"/>
              <a:t> </a:t>
            </a:r>
            <a:r>
              <a:rPr lang="it-IT" sz="2400" b="1" dirty="0" err="1"/>
              <a:t>Credential</a:t>
            </a:r>
            <a:r>
              <a:rPr lang="it-IT" sz="2400" b="1" dirty="0"/>
              <a:t> Management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2B6FB3-5BAA-ECC9-5038-ACD1A8952D00}"/>
              </a:ext>
            </a:extLst>
          </p:cNvPr>
          <p:cNvSpPr txBox="1"/>
          <p:nvPr/>
        </p:nvSpPr>
        <p:spPr>
          <a:xfrm>
            <a:off x="823231" y="5430164"/>
            <a:ext cx="5998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È possibile accedere al sistema tramite account </a:t>
            </a:r>
            <a:r>
              <a:rPr lang="it-IT" sz="2000" dirty="0" err="1"/>
              <a:t>Github</a:t>
            </a:r>
            <a:r>
              <a:rPr lang="it-IT" sz="2000" dirty="0"/>
              <a:t>. Anche in questo caso è necessario confermare l’email relativa all’account.</a:t>
            </a: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50F4CBF-A7AC-9FE4-439F-41A940C79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272747"/>
            <a:ext cx="3738995" cy="40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76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A5BC-FD41-DD2A-8978-56D937F8D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3AB52C4-ABD8-3BC9-78B0-032D7AD4D6E7}"/>
              </a:ext>
            </a:extLst>
          </p:cNvPr>
          <p:cNvSpPr txBox="1"/>
          <p:nvPr/>
        </p:nvSpPr>
        <p:spPr>
          <a:xfrm>
            <a:off x="901618" y="272747"/>
            <a:ext cx="516647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IA-6 AUTHENTICATION FEEDBACK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AF99BD-F3DC-DD04-8552-F8FC16C1B1E5}"/>
              </a:ext>
            </a:extLst>
          </p:cNvPr>
          <p:cNvSpPr txBox="1"/>
          <p:nvPr/>
        </p:nvSpPr>
        <p:spPr>
          <a:xfrm>
            <a:off x="823231" y="947656"/>
            <a:ext cx="6779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Di default la password appare a pallini sullo schermo e non in chiaro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248F4E-C570-EE92-8733-E63D4D76F37A}"/>
              </a:ext>
            </a:extLst>
          </p:cNvPr>
          <p:cNvSpPr txBox="1"/>
          <p:nvPr/>
        </p:nvSpPr>
        <p:spPr>
          <a:xfrm>
            <a:off x="901618" y="2261832"/>
            <a:ext cx="421403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IA-11 RE-AUTHENTICATION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AA7AAB-0331-D82E-B951-4700972F8ABF}"/>
              </a:ext>
            </a:extLst>
          </p:cNvPr>
          <p:cNvSpPr txBox="1"/>
          <p:nvPr/>
        </p:nvSpPr>
        <p:spPr>
          <a:xfrm>
            <a:off x="828466" y="2874366"/>
            <a:ext cx="6779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È necessario </a:t>
            </a:r>
            <a:r>
              <a:rPr lang="it-IT" sz="2000" dirty="0" err="1"/>
              <a:t>ri</a:t>
            </a:r>
            <a:r>
              <a:rPr lang="it-IT" sz="2000" dirty="0"/>
              <a:t>-autenticarsi al sistema quando la sessione è scaduta a seguito di eventi quali </a:t>
            </a:r>
            <a:r>
              <a:rPr lang="it-IT" sz="2000" dirty="0" err="1"/>
              <a:t>timeout</a:t>
            </a:r>
            <a:r>
              <a:rPr lang="it-IT" sz="2000" dirty="0"/>
              <a:t> per inattività, tempo massimo di sessione o semplice logout.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5C1AC4DC-6B35-B531-8236-951F1400C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6" y="4169647"/>
            <a:ext cx="5331771" cy="15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0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B6CA-9F2F-56E2-E5EE-67B9F330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3BFFDD-096A-5F79-CB2D-A69D13E0060D}"/>
              </a:ext>
            </a:extLst>
          </p:cNvPr>
          <p:cNvSpPr txBox="1"/>
          <p:nvPr/>
        </p:nvSpPr>
        <p:spPr>
          <a:xfrm>
            <a:off x="3460843" y="2367171"/>
            <a:ext cx="52703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/>
              <a:t>SYSTEM AND COMMUNICATIONS PROTECTION</a:t>
            </a:r>
            <a:endParaRPr lang="it-IT" sz="4400" b="1" dirty="0"/>
          </a:p>
        </p:txBody>
      </p:sp>
    </p:spTree>
    <p:extLst>
      <p:ext uri="{BB962C8B-B14F-4D97-AF65-F5344CB8AC3E}">
        <p14:creationId xmlns:p14="http://schemas.microsoft.com/office/powerpoint/2010/main" val="331543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6BFC228-A9A8-78B0-9933-62FD090A8E35}"/>
              </a:ext>
            </a:extLst>
          </p:cNvPr>
          <p:cNvSpPr txBox="1"/>
          <p:nvPr/>
        </p:nvSpPr>
        <p:spPr>
          <a:xfrm>
            <a:off x="901618" y="272747"/>
            <a:ext cx="8662308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SC-2 </a:t>
            </a:r>
            <a:r>
              <a:rPr lang="en-US" sz="2800" b="1" dirty="0"/>
              <a:t>SEPARATION OF SYSTEM AND USER FUNCTIONALITY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8D0A94-2B82-11D1-64FE-6BEF0BFB5364}"/>
              </a:ext>
            </a:extLst>
          </p:cNvPr>
          <p:cNvSpPr txBox="1"/>
          <p:nvPr/>
        </p:nvSpPr>
        <p:spPr>
          <a:xfrm>
            <a:off x="823230" y="947656"/>
            <a:ext cx="10103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funzionalità degli utenti sono separate da quelle dello sviluppatore. Difatti i primi si autenticano al sistema tramite una pagina di login, il secondo ha accesso a funzionalità fondamentali per la gestione del sistema tramite interfacce apposite quali il pannello di controllo di </a:t>
            </a:r>
            <a:r>
              <a:rPr lang="it-IT" sz="2000" dirty="0" err="1"/>
              <a:t>Keycloak</a:t>
            </a:r>
            <a:r>
              <a:rPr lang="it-IT" sz="2000" dirty="0"/>
              <a:t> e di </a:t>
            </a:r>
            <a:r>
              <a:rPr lang="it-IT" sz="2000" dirty="0" err="1"/>
              <a:t>Vault</a:t>
            </a:r>
            <a:r>
              <a:rPr lang="it-IT" sz="2000" dirty="0"/>
              <a:t> che invece non sono disponibili dall’esterno.</a:t>
            </a:r>
          </a:p>
        </p:txBody>
      </p:sp>
      <p:pic>
        <p:nvPicPr>
          <p:cNvPr id="5" name="Immagine 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69A1D122-8B15-28BD-9F3F-36685944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0" y="2404120"/>
            <a:ext cx="8973902" cy="42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0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EB50F8-A7D8-A6E0-B6AB-8B0244A07976}"/>
              </a:ext>
            </a:extLst>
          </p:cNvPr>
          <p:cNvSpPr txBox="1"/>
          <p:nvPr/>
        </p:nvSpPr>
        <p:spPr>
          <a:xfrm>
            <a:off x="901618" y="272747"/>
            <a:ext cx="580953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SC-5 </a:t>
            </a:r>
            <a:r>
              <a:rPr lang="en-US" sz="2800" b="1" dirty="0"/>
              <a:t>DENIAL OF SERVICE PROTECTION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B927C4-BE1E-E943-22AE-2C02FBF7D2A5}"/>
              </a:ext>
            </a:extLst>
          </p:cNvPr>
          <p:cNvSpPr txBox="1"/>
          <p:nvPr/>
        </p:nvSpPr>
        <p:spPr>
          <a:xfrm>
            <a:off x="823230" y="947656"/>
            <a:ext cx="10103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protezione contro attacchi di tipo </a:t>
            </a:r>
            <a:r>
              <a:rPr lang="it-IT" sz="2000" dirty="0" err="1"/>
              <a:t>Denial</a:t>
            </a:r>
            <a:r>
              <a:rPr lang="it-IT" sz="2000" dirty="0"/>
              <a:t> of Service è stata realizzata tramite </a:t>
            </a:r>
            <a:r>
              <a:rPr lang="it-IT" sz="2000" dirty="0" err="1"/>
              <a:t>Nginx</a:t>
            </a:r>
            <a:r>
              <a:rPr lang="it-IT" sz="2000" dirty="0"/>
              <a:t> limitando il rate delle richieste ed il numero di connessioni ammesse per un determinato indirizzo IP.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15394EC-FD18-125F-71C1-188960687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618" y="1821152"/>
            <a:ext cx="4446434" cy="10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96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CA97DB-8E20-3F65-30F7-1CC087BB5E2D}"/>
              </a:ext>
            </a:extLst>
          </p:cNvPr>
          <p:cNvSpPr txBox="1"/>
          <p:nvPr/>
        </p:nvSpPr>
        <p:spPr>
          <a:xfrm>
            <a:off x="901618" y="272747"/>
            <a:ext cx="6240106" cy="1631216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SC-7 BOUNDARY PROTECTION</a:t>
            </a:r>
          </a:p>
          <a:p>
            <a:r>
              <a:rPr lang="it-IT" sz="2400" b="1" dirty="0"/>
              <a:t>(3) Access points</a:t>
            </a:r>
          </a:p>
          <a:p>
            <a:r>
              <a:rPr lang="it-IT" sz="2400" b="1" dirty="0"/>
              <a:t>(5) </a:t>
            </a:r>
            <a:r>
              <a:rPr lang="en-US" sz="2400" b="1" dirty="0"/>
              <a:t>Deny by Default - Allow by Exception</a:t>
            </a:r>
            <a:endParaRPr lang="it-IT" sz="2400" b="1" dirty="0"/>
          </a:p>
          <a:p>
            <a:r>
              <a:rPr lang="it-IT" sz="2400" b="1" dirty="0"/>
              <a:t>(8) </a:t>
            </a:r>
            <a:r>
              <a:rPr lang="en-US" sz="2400" b="1" dirty="0"/>
              <a:t>Route Traffic to Authenticated Proxy Servers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F1A11A-E57C-8233-6888-ACD445562C78}"/>
              </a:ext>
            </a:extLst>
          </p:cNvPr>
          <p:cNvSpPr txBox="1"/>
          <p:nvPr/>
        </p:nvSpPr>
        <p:spPr>
          <a:xfrm>
            <a:off x="901618" y="2114800"/>
            <a:ext cx="49962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nostra applicazione è composta da un’unica rete Docker. Essendo il server dietro NAT, è stato garantito come unico punto di accesso il porto 8443 per connessioni TCP su https, che corrisponde al container di </a:t>
            </a:r>
            <a:r>
              <a:rPr lang="it-IT" sz="2000" dirty="0" err="1"/>
              <a:t>Nginx</a:t>
            </a:r>
            <a:r>
              <a:rPr lang="it-IT" sz="2000" dirty="0"/>
              <a:t>, dunque ogni richiesta passa per il reverse proxy e viene instradata opportunamente. Tutto questo permette di proteggere l’accesso dall’esterno a punti sensibili del sistema come l’intero container di </a:t>
            </a:r>
            <a:r>
              <a:rPr lang="it-IT" sz="2000" dirty="0" err="1"/>
              <a:t>Vault</a:t>
            </a:r>
            <a:r>
              <a:rPr lang="it-IT" sz="2000" dirty="0"/>
              <a:t> o il pannello di amministrazione di </a:t>
            </a:r>
            <a:r>
              <a:rPr lang="it-IT" sz="2000" dirty="0" err="1"/>
              <a:t>Keycloak</a:t>
            </a:r>
            <a:r>
              <a:rPr lang="it-IT" sz="2000" dirty="0"/>
              <a:t>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1A1B191-3596-A9AA-0BF7-7A6E6E59D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592" y="2186766"/>
            <a:ext cx="5674704" cy="34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81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25045C-D6DD-1B5F-4572-E2C37CC33E47}"/>
              </a:ext>
            </a:extLst>
          </p:cNvPr>
          <p:cNvSpPr txBox="1"/>
          <p:nvPr/>
        </p:nvSpPr>
        <p:spPr>
          <a:xfrm>
            <a:off x="901618" y="272747"/>
            <a:ext cx="8421023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SC-8 TRANSMISSION CONFIDENTIALITY AND INTEGRITY</a:t>
            </a:r>
          </a:p>
          <a:p>
            <a:r>
              <a:rPr lang="it-IT" sz="2400" b="1" dirty="0"/>
              <a:t>(1) </a:t>
            </a:r>
            <a:r>
              <a:rPr lang="it-IT" sz="2400" b="1" dirty="0" err="1"/>
              <a:t>Cryptographic</a:t>
            </a:r>
            <a:r>
              <a:rPr lang="it-IT" sz="2400" b="1" dirty="0"/>
              <a:t> </a:t>
            </a:r>
            <a:r>
              <a:rPr lang="it-IT" sz="2400" b="1" dirty="0" err="1"/>
              <a:t>Protection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F7BC49-F963-A089-DDA2-CB349406D6E2}"/>
              </a:ext>
            </a:extLst>
          </p:cNvPr>
          <p:cNvSpPr txBox="1"/>
          <p:nvPr/>
        </p:nvSpPr>
        <p:spPr>
          <a:xfrm>
            <a:off x="901618" y="1337560"/>
            <a:ext cx="9367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richieste dall’esterno avvengono tramite https, dunque è garantita confidenzialità e integrità delle trasmissioni.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B8306D-8A72-05EC-7495-2B131DF37DF5}"/>
              </a:ext>
            </a:extLst>
          </p:cNvPr>
          <p:cNvSpPr txBox="1"/>
          <p:nvPr/>
        </p:nvSpPr>
        <p:spPr>
          <a:xfrm>
            <a:off x="911386" y="3024320"/>
            <a:ext cx="4673780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SC-10 NETWORK DISCONNECT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7AE2D2-0300-0E55-E071-B657E4FAB910}"/>
              </a:ext>
            </a:extLst>
          </p:cNvPr>
          <p:cNvSpPr txBox="1"/>
          <p:nvPr/>
        </p:nvSpPr>
        <p:spPr>
          <a:xfrm>
            <a:off x="901618" y="3631933"/>
            <a:ext cx="10071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terminazione di connessioni TCP dopo un tempo massimo di </a:t>
            </a:r>
            <a:r>
              <a:rPr lang="it-IT" sz="2000" dirty="0" err="1"/>
              <a:t>idle</a:t>
            </a:r>
            <a:r>
              <a:rPr lang="it-IT" sz="2000" dirty="0"/>
              <a:t> è stata implementata sia in Spring che in </a:t>
            </a:r>
            <a:r>
              <a:rPr lang="it-IT" sz="2000" dirty="0" err="1"/>
              <a:t>Nginx</a:t>
            </a:r>
            <a:r>
              <a:rPr lang="it-IT" sz="2000" dirty="0"/>
              <a:t> modificando opportunamente i file di configurazione.</a:t>
            </a:r>
          </a:p>
        </p:txBody>
      </p:sp>
      <p:pic>
        <p:nvPicPr>
          <p:cNvPr id="7" name="Immagine 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93342626-E8F7-702C-04B6-EA62BFEF7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0" y="4512080"/>
            <a:ext cx="4016413" cy="11345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8F5F40D-C790-1CBB-95CA-A6DAAD01B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50824"/>
            <a:ext cx="4016413" cy="25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06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78294-157B-C21F-2BA1-5B7DCF3D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FFED014-5A97-9677-FFB0-4FCAAAF4A13F}"/>
              </a:ext>
            </a:extLst>
          </p:cNvPr>
          <p:cNvSpPr txBox="1"/>
          <p:nvPr/>
        </p:nvSpPr>
        <p:spPr>
          <a:xfrm>
            <a:off x="901618" y="272747"/>
            <a:ext cx="9941311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SC-12 CRYPTOGRAPHIC KEY ESTABLISHMENT AND MANAGEMENT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E24002-F31F-3AD0-C94B-8D6ECBA0F127}"/>
              </a:ext>
            </a:extLst>
          </p:cNvPr>
          <p:cNvSpPr txBox="1"/>
          <p:nvPr/>
        </p:nvSpPr>
        <p:spPr>
          <a:xfrm>
            <a:off x="901618" y="898451"/>
            <a:ext cx="10190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gestione del materiale crittografico è manuale: è stato generato un certificato self-</a:t>
            </a:r>
            <a:r>
              <a:rPr lang="it-IT" sz="2000" dirty="0" err="1"/>
              <a:t>signed</a:t>
            </a:r>
            <a:r>
              <a:rPr lang="it-IT" sz="2000" dirty="0"/>
              <a:t>, la cui chiave privata è stata conservata dentro </a:t>
            </a:r>
            <a:r>
              <a:rPr lang="it-IT" sz="2000" dirty="0" err="1"/>
              <a:t>Vault</a:t>
            </a:r>
            <a:r>
              <a:rPr lang="it-IT" sz="2000" dirty="0"/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873C80-C357-F3AE-6566-099B8EAFE386}"/>
              </a:ext>
            </a:extLst>
          </p:cNvPr>
          <p:cNvSpPr txBox="1"/>
          <p:nvPr/>
        </p:nvSpPr>
        <p:spPr>
          <a:xfrm>
            <a:off x="911386" y="2027624"/>
            <a:ext cx="562666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SC-13 CRYPTOGRAPHIC PROTECTION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D83815-2382-AE29-4C78-83C37F2CA653}"/>
              </a:ext>
            </a:extLst>
          </p:cNvPr>
          <p:cNvSpPr txBox="1"/>
          <p:nvPr/>
        </p:nvSpPr>
        <p:spPr>
          <a:xfrm>
            <a:off x="901618" y="2635237"/>
            <a:ext cx="10071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crittografia è impiegata sia per la protezione delle comunicazioni (TLS), sia per la memorizzazione in sicurezza di dati sensibili (segreti in </a:t>
            </a:r>
            <a:r>
              <a:rPr lang="it-IT" sz="2000" dirty="0" err="1"/>
              <a:t>Vault</a:t>
            </a:r>
            <a:r>
              <a:rPr lang="it-IT" sz="2000" dirty="0"/>
              <a:t> e password in </a:t>
            </a:r>
            <a:r>
              <a:rPr lang="it-IT" sz="2000" dirty="0" err="1"/>
              <a:t>Keycloak</a:t>
            </a:r>
            <a:r>
              <a:rPr lang="it-IT" sz="2000" dirty="0"/>
              <a:t>).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D80B5D-9F56-E20A-F6B1-C0C883F65078}"/>
              </a:ext>
            </a:extLst>
          </p:cNvPr>
          <p:cNvSpPr txBox="1"/>
          <p:nvPr/>
        </p:nvSpPr>
        <p:spPr>
          <a:xfrm>
            <a:off x="921154" y="3862520"/>
            <a:ext cx="7651390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SC-17 PUBLIC KEY INFRASTRUCTURE CERTIFICATES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4E2F22-3C38-B4AE-6015-5A215C01783D}"/>
              </a:ext>
            </a:extLst>
          </p:cNvPr>
          <p:cNvSpPr txBox="1"/>
          <p:nvPr/>
        </p:nvSpPr>
        <p:spPr>
          <a:xfrm>
            <a:off x="911386" y="4470133"/>
            <a:ext cx="10071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Come specificato sopra, il certificato utilizzato per https è self-</a:t>
            </a:r>
            <a:r>
              <a:rPr lang="it-IT" sz="2000" dirty="0" err="1"/>
              <a:t>signed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646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0D0FD-2E26-A3DC-7AC6-CED115804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1110854-0E68-9DB9-2255-0CCF474F2D66}"/>
              </a:ext>
            </a:extLst>
          </p:cNvPr>
          <p:cNvSpPr txBox="1"/>
          <p:nvPr/>
        </p:nvSpPr>
        <p:spPr>
          <a:xfrm>
            <a:off x="901618" y="272747"/>
            <a:ext cx="3197286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SC-18 MOBILE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647A870-7134-B9C0-2E25-CAD6A9829C4A}"/>
              </a:ext>
            </a:extLst>
          </p:cNvPr>
          <p:cNvSpPr txBox="1"/>
          <p:nvPr/>
        </p:nvSpPr>
        <p:spPr>
          <a:xfrm>
            <a:off x="901618" y="898451"/>
            <a:ext cx="10190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nostra applicazione non prevede utilizzo di Mobile code. Per evitare attacchi di tipo XSS sono state configurate opportunamente le policy di Spring.	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96D4E1-D00C-CF9F-E8E4-67E5BFC87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618" y="1952304"/>
            <a:ext cx="11009300" cy="178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99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D3DE4-1061-7DD9-5391-8AE045F98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C2999F-8359-731A-6574-3B5D638222E5}"/>
              </a:ext>
            </a:extLst>
          </p:cNvPr>
          <p:cNvSpPr txBox="1"/>
          <p:nvPr/>
        </p:nvSpPr>
        <p:spPr>
          <a:xfrm>
            <a:off x="892474" y="3089099"/>
            <a:ext cx="7036863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SC-28 PROTECTION OF INFORMATION AT REST</a:t>
            </a:r>
          </a:p>
          <a:p>
            <a:r>
              <a:rPr lang="it-IT" sz="2400" b="1" dirty="0"/>
              <a:t>(1) </a:t>
            </a:r>
            <a:r>
              <a:rPr lang="it-IT" sz="2400" b="1" dirty="0" err="1"/>
              <a:t>Cryptographic</a:t>
            </a:r>
            <a:r>
              <a:rPr lang="it-IT" sz="2400" b="1" dirty="0"/>
              <a:t> </a:t>
            </a:r>
            <a:r>
              <a:rPr lang="it-IT" sz="2400" b="1" dirty="0" err="1"/>
              <a:t>protection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7FBE17-B413-18B2-E15C-0C3297A9912A}"/>
              </a:ext>
            </a:extLst>
          </p:cNvPr>
          <p:cNvSpPr txBox="1"/>
          <p:nvPr/>
        </p:nvSpPr>
        <p:spPr>
          <a:xfrm>
            <a:off x="892474" y="4058870"/>
            <a:ext cx="10190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informazioni degli utenti vengono memorizzate da </a:t>
            </a:r>
            <a:r>
              <a:rPr lang="it-IT" sz="2000" dirty="0" err="1"/>
              <a:t>Keycloak</a:t>
            </a:r>
            <a:r>
              <a:rPr lang="it-IT" sz="2000" dirty="0"/>
              <a:t> nel database interno. Altre informazioni sensibili sono conservate in sicurezza tramite l’impiego di </a:t>
            </a:r>
            <a:r>
              <a:rPr lang="it-IT" sz="2000" dirty="0" err="1"/>
              <a:t>Vault</a:t>
            </a:r>
            <a:r>
              <a:rPr lang="it-IT" sz="2000" dirty="0"/>
              <a:t> o segreti Docker.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694580-1C78-95CE-B741-5E7DA6022745}"/>
              </a:ext>
            </a:extLst>
          </p:cNvPr>
          <p:cNvSpPr txBox="1"/>
          <p:nvPr/>
        </p:nvSpPr>
        <p:spPr>
          <a:xfrm>
            <a:off x="902242" y="5261552"/>
            <a:ext cx="412176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SC-39 PROCESS ISOLATION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29BF57-9242-01E8-FD06-E7CB5614A150}"/>
              </a:ext>
            </a:extLst>
          </p:cNvPr>
          <p:cNvSpPr txBox="1"/>
          <p:nvPr/>
        </p:nvSpPr>
        <p:spPr>
          <a:xfrm>
            <a:off x="892474" y="5869165"/>
            <a:ext cx="10071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L’isolamento dei diversi processi è garantito dal fatto che ogni componente è in esecuzione su un container Docker distinto.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F06785-5311-6332-F8C3-487233A321FA}"/>
              </a:ext>
            </a:extLst>
          </p:cNvPr>
          <p:cNvSpPr txBox="1"/>
          <p:nvPr/>
        </p:nvSpPr>
        <p:spPr>
          <a:xfrm>
            <a:off x="901618" y="272747"/>
            <a:ext cx="4628126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SC-23 SESSION AUTHENTICITY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D154F6-D796-F25D-4E9C-ADD0BDCA727D}"/>
              </a:ext>
            </a:extLst>
          </p:cNvPr>
          <p:cNvSpPr txBox="1"/>
          <p:nvPr/>
        </p:nvSpPr>
        <p:spPr>
          <a:xfrm>
            <a:off x="901618" y="898451"/>
            <a:ext cx="10190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Keycloak</a:t>
            </a:r>
            <a:r>
              <a:rPr lang="it-IT" sz="2000" dirty="0"/>
              <a:t> soddisfa il requisito di autenticità della sessione mediante il meccanismo di autenticazione dei client basato su </a:t>
            </a:r>
            <a:r>
              <a:rPr lang="it-IT" sz="2000" dirty="0" err="1"/>
              <a:t>OpenID</a:t>
            </a:r>
            <a:r>
              <a:rPr lang="it-IT" sz="2000" dirty="0"/>
              <a:t> Connect. L’utilizzo di </a:t>
            </a:r>
            <a:r>
              <a:rPr lang="it-IT" sz="2000" dirty="0" err="1"/>
              <a:t>nonce</a:t>
            </a:r>
            <a:r>
              <a:rPr lang="it-IT" sz="2000" dirty="0"/>
              <a:t> (</a:t>
            </a:r>
            <a:r>
              <a:rPr lang="it-IT" sz="2000" dirty="0" err="1"/>
              <a:t>number</a:t>
            </a:r>
            <a:r>
              <a:rPr lang="it-IT" sz="2000" dirty="0"/>
              <a:t> once) previene attacchi di tipo replay mentre il rilascio di access tokens firmati digitalmente che scadono e vengono rinnovati grazie a refresh tokens consente di mitigare attacchi di tipo Man in the Middle.</a:t>
            </a:r>
          </a:p>
        </p:txBody>
      </p:sp>
    </p:spTree>
    <p:extLst>
      <p:ext uri="{BB962C8B-B14F-4D97-AF65-F5344CB8AC3E}">
        <p14:creationId xmlns:p14="http://schemas.microsoft.com/office/powerpoint/2010/main" val="143783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84000">
              <a:srgbClr val="C9FDAE"/>
            </a:gs>
            <a:gs pos="100000">
              <a:srgbClr val="99FF6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Elementi grafici, Carattere, grafica, logo&#10;&#10;Descrizione generata automaticamente">
            <a:extLst>
              <a:ext uri="{FF2B5EF4-FFF2-40B4-BE49-F238E27FC236}">
                <a16:creationId xmlns:a16="http://schemas.microsoft.com/office/drawing/2014/main" id="{C08DDF51-1105-DE5A-51D8-3B557F197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9" y="4253771"/>
            <a:ext cx="3951289" cy="101745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669AFD-2697-E9A4-A1B6-61227CFDE853}"/>
              </a:ext>
            </a:extLst>
          </p:cNvPr>
          <p:cNvSpPr txBox="1"/>
          <p:nvPr/>
        </p:nvSpPr>
        <p:spPr>
          <a:xfrm>
            <a:off x="6096000" y="785366"/>
            <a:ext cx="5257797" cy="5310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Spring è un framework basato su Java che consente di sviluppare Web Applications.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1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Nel nostro caso è stato utilizzato per creare un servizio Web che si connettesse con </a:t>
            </a:r>
            <a:r>
              <a:rPr lang="it-IT" sz="2100" dirty="0" err="1"/>
              <a:t>MongoDB</a:t>
            </a:r>
            <a:r>
              <a:rPr lang="it-IT" sz="2100" dirty="0"/>
              <a:t> per recuperare le colonnine elettriche e le mostrasse all’utente, offrendogli la possibilità di prenotazione, mentre all’admin sono concesse tutte le operazioni descritte precedentemente.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1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L’estensione Spring Security permette di gestire la parte relativa alla sicurezza modificando opportunamente la configurazione.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100" dirty="0"/>
          </a:p>
        </p:txBody>
      </p:sp>
    </p:spTree>
    <p:extLst>
      <p:ext uri="{BB962C8B-B14F-4D97-AF65-F5344CB8AC3E}">
        <p14:creationId xmlns:p14="http://schemas.microsoft.com/office/powerpoint/2010/main" val="87207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A447B8C-059A-682D-1343-45D6DC9D0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619" y="4353838"/>
            <a:ext cx="3951289" cy="81732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1E6022-283F-A5AB-0AF9-39A560FA0540}"/>
              </a:ext>
            </a:extLst>
          </p:cNvPr>
          <p:cNvSpPr txBox="1"/>
          <p:nvPr/>
        </p:nvSpPr>
        <p:spPr>
          <a:xfrm>
            <a:off x="6096000" y="785366"/>
            <a:ext cx="5257797" cy="5310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/>
              <a:t>Keycloak</a:t>
            </a:r>
            <a:r>
              <a:rPr lang="it-IT" sz="2100" dirty="0"/>
              <a:t> è un tool di </a:t>
            </a:r>
            <a:r>
              <a:rPr lang="it-IT" sz="2100" dirty="0" err="1"/>
              <a:t>identity</a:t>
            </a:r>
            <a:r>
              <a:rPr lang="it-IT" sz="2100" dirty="0"/>
              <a:t> e access management. Nella nostra applicazione è stato utilizzato al fine di registrare e autenticare gli utenti, fornendo loro servizi sulla base del ruolo (</a:t>
            </a:r>
            <a:r>
              <a:rPr lang="it-IT" sz="2100" dirty="0" err="1"/>
              <a:t>Role</a:t>
            </a:r>
            <a:r>
              <a:rPr lang="it-IT" sz="2100" dirty="0"/>
              <a:t> </a:t>
            </a:r>
            <a:r>
              <a:rPr lang="it-IT" sz="2100" dirty="0" err="1"/>
              <a:t>based</a:t>
            </a:r>
            <a:r>
              <a:rPr lang="it-IT" sz="2100" dirty="0"/>
              <a:t> access control).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1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Inoltre è stato configurato per permettere l’autenticazione anche attraverso account </a:t>
            </a:r>
            <a:r>
              <a:rPr lang="it-IT" sz="2100" dirty="0" err="1"/>
              <a:t>Github</a:t>
            </a:r>
            <a:r>
              <a:rPr lang="it-IT" sz="2100" dirty="0"/>
              <a:t> (</a:t>
            </a:r>
            <a:r>
              <a:rPr lang="it-IT" sz="2100" dirty="0" err="1"/>
              <a:t>Federated</a:t>
            </a:r>
            <a:r>
              <a:rPr lang="it-IT" sz="2100" dirty="0"/>
              <a:t> Identity Management).</a:t>
            </a:r>
          </a:p>
        </p:txBody>
      </p:sp>
    </p:spTree>
    <p:extLst>
      <p:ext uri="{BB962C8B-B14F-4D97-AF65-F5344CB8AC3E}">
        <p14:creationId xmlns:p14="http://schemas.microsoft.com/office/powerpoint/2010/main" val="166683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69000">
              <a:srgbClr val="BEF9CC"/>
            </a:gs>
            <a:gs pos="100000">
              <a:srgbClr val="84F6A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662E83-D919-C31B-1B59-FA4989337459}"/>
              </a:ext>
            </a:extLst>
          </p:cNvPr>
          <p:cNvSpPr txBox="1"/>
          <p:nvPr/>
        </p:nvSpPr>
        <p:spPr>
          <a:xfrm>
            <a:off x="6096000" y="785366"/>
            <a:ext cx="5257797" cy="5310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/>
              <a:t>Nginx è un web server che offre diverse funzionalità; nel nostro caso è stato impiegato come reverse proxy.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1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/>
              <a:t>La comunicazione con il mondo esterno avviene attraverso https: Nginx cattura le richieste e le indirizza opportunamente verso i componenti interni, ossia Spring e Keycloak (le comunicazioni all’interno della rete Docker avvengono invece con semplice http dato che l’assunzione di base è che questa rete sia sicura e non osservabile dall’esterno).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1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/>
              <a:t>Vault invece non è direttamente raggiungibile dall’esterno ma solo dai componenti all’interno della rete stessa.</a:t>
            </a:r>
            <a:endParaRPr lang="en-US" sz="21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5CD2CAC-4EE1-5308-DC01-C9119000E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5648" y="3429000"/>
            <a:ext cx="1999086" cy="22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7000">
              <a:srgbClr val="FCFDAE"/>
            </a:gs>
            <a:gs pos="100000">
              <a:srgbClr val="FFFF6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8215C1-68EC-63F4-18BE-91962C5C6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619" y="4030193"/>
            <a:ext cx="3951289" cy="1464611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275DC21B-94E5-E44E-54F0-E3ABFD65D260}"/>
              </a:ext>
            </a:extLst>
          </p:cNvPr>
          <p:cNvSpPr txBox="1"/>
          <p:nvPr/>
        </p:nvSpPr>
        <p:spPr>
          <a:xfrm>
            <a:off x="6096000" y="999375"/>
            <a:ext cx="5257797" cy="5310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000" dirty="0" err="1"/>
              <a:t>Hashicorp</a:t>
            </a:r>
            <a:r>
              <a:rPr lang="it-IT" sz="2000" dirty="0"/>
              <a:t> </a:t>
            </a:r>
            <a:r>
              <a:rPr lang="it-IT" sz="2000" dirty="0" err="1"/>
              <a:t>Vault</a:t>
            </a:r>
            <a:r>
              <a:rPr lang="it-IT" sz="2000" dirty="0"/>
              <a:t> è un tool che permette di gestire segreti e proteggere dati sensibili in una struttura distribuita. Nella nostra applicazione è stato utilizzato per conservare in maniera sicura informazioni sensibili quali password e chiavi private.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000" dirty="0"/>
              <a:t>Gli altri componenti del sistema, tramite un token di accesso, recuperano da </a:t>
            </a:r>
            <a:r>
              <a:rPr lang="it-IT" sz="2000" dirty="0" err="1"/>
              <a:t>Vault</a:t>
            </a:r>
            <a:r>
              <a:rPr lang="it-IT" sz="2000" dirty="0"/>
              <a:t> le informazioni necessarie per la loro configurazione all’avvio del sistema stesso.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000" dirty="0" err="1"/>
              <a:t>Vault</a:t>
            </a:r>
            <a:r>
              <a:rPr lang="it-IT" sz="2000" dirty="0"/>
              <a:t> utilizza l’algoritmo di Shamir per gestire il processo di </a:t>
            </a:r>
            <a:r>
              <a:rPr lang="it-IT" sz="2000" dirty="0" err="1"/>
              <a:t>seal</a:t>
            </a:r>
            <a:r>
              <a:rPr lang="it-IT" sz="2000" dirty="0"/>
              <a:t>/</a:t>
            </a:r>
            <a:r>
              <a:rPr lang="it-IT" sz="2000" dirty="0" err="1"/>
              <a:t>unseal</a:t>
            </a:r>
            <a:r>
              <a:rPr lang="it-IT" sz="2000" dirty="0"/>
              <a:t> del </a:t>
            </a:r>
            <a:r>
              <a:rPr lang="it-IT" sz="2000" dirty="0" err="1"/>
              <a:t>vault</a:t>
            </a:r>
            <a:r>
              <a:rPr lang="it-IT" sz="2000" dirty="0"/>
              <a:t>, il che richiederebbe l’utilizzo di un certo numero di chiavi per sbloccare il </a:t>
            </a:r>
            <a:r>
              <a:rPr lang="it-IT" sz="2000" dirty="0" err="1"/>
              <a:t>vault</a:t>
            </a:r>
            <a:r>
              <a:rPr lang="it-IT" sz="2000" dirty="0"/>
              <a:t> e recuperare i segreti. Nel nostro caso è stata generata un’unica chiave di </a:t>
            </a:r>
            <a:r>
              <a:rPr lang="it-IT" sz="2000" dirty="0" err="1"/>
              <a:t>unseal</a:t>
            </a:r>
            <a:r>
              <a:rPr lang="it-IT" sz="2000" dirty="0"/>
              <a:t> che viene utilizzata automaticamente per sbloccare il </a:t>
            </a:r>
            <a:r>
              <a:rPr lang="it-IT" sz="2000" dirty="0" err="1"/>
              <a:t>vault</a:t>
            </a:r>
            <a:r>
              <a:rPr lang="it-IT" sz="2000" dirty="0"/>
              <a:t> all’avvio, in modo da consentirne l’accesso agli altri container.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34676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BAE9F5"/>
            </a:gs>
            <a:gs pos="100000">
              <a:srgbClr val="7CD6F3"/>
            </a:gs>
            <a:gs pos="0">
              <a:schemeClr val="accent6">
                <a:lumMod val="5000"/>
                <a:lumOff val="9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Elementi grafici, Carattere, logo&#10;&#10;Descrizione generata automaticamente">
            <a:extLst>
              <a:ext uri="{FF2B5EF4-FFF2-40B4-BE49-F238E27FC236}">
                <a16:creationId xmlns:a16="http://schemas.microsoft.com/office/drawing/2014/main" id="{53A9E5AE-AE7C-003D-B1D0-575B561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9" y="3651199"/>
            <a:ext cx="3951289" cy="22226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DAEB91-C7E6-C5E0-B671-212615786C61}"/>
              </a:ext>
            </a:extLst>
          </p:cNvPr>
          <p:cNvSpPr txBox="1"/>
          <p:nvPr/>
        </p:nvSpPr>
        <p:spPr>
          <a:xfrm>
            <a:off x="6096000" y="785366"/>
            <a:ext cx="5257797" cy="5310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I servizi fin ora descritti sono stati </a:t>
            </a:r>
            <a:r>
              <a:rPr lang="it-IT" sz="2100" dirty="0" err="1"/>
              <a:t>deployati</a:t>
            </a:r>
            <a:r>
              <a:rPr lang="it-IT" sz="2100" dirty="0"/>
              <a:t> su container Docker all’interno di una rete di tipo bridge, il che garantisce isolamento dall’esterno e fra i servizi stessi. L’avvio di tutti i container è stato gestito mediante un file Docker compose.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21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È stato impiegato il meccanismo dei segreti Docker, che consente di iniettare in maniera sicura all’interno dei container informazioni sensibili, nel nostro caso i token di </a:t>
            </a:r>
            <a:r>
              <a:rPr lang="it-IT" sz="2100" dirty="0" err="1"/>
              <a:t>unseal</a:t>
            </a:r>
            <a:r>
              <a:rPr lang="it-IT" sz="2100" dirty="0"/>
              <a:t> e accesso a </a:t>
            </a:r>
            <a:r>
              <a:rPr lang="it-IT" sz="2100" dirty="0" err="1"/>
              <a:t>Vault</a:t>
            </a:r>
            <a:r>
              <a:rPr lang="it-IT" sz="2100" dirty="0"/>
              <a:t>, dato che il resto dei segreti sono conservati all’interno del gestore.</a:t>
            </a:r>
          </a:p>
        </p:txBody>
      </p:sp>
    </p:spTree>
    <p:extLst>
      <p:ext uri="{BB962C8B-B14F-4D97-AF65-F5344CB8AC3E}">
        <p14:creationId xmlns:p14="http://schemas.microsoft.com/office/powerpoint/2010/main" val="191136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9161060-64C4-A459-7CD6-80BDE2AD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472367"/>
            <a:ext cx="4992634" cy="453543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A7F81E-A0E5-85C6-02B0-952C3E7FFB4E}"/>
              </a:ext>
            </a:extLst>
          </p:cNvPr>
          <p:cNvSpPr txBox="1"/>
          <p:nvPr/>
        </p:nvSpPr>
        <p:spPr>
          <a:xfrm>
            <a:off x="552770" y="336755"/>
            <a:ext cx="2559868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OPENID CONNECT</a:t>
            </a:r>
            <a:endParaRPr lang="it-IT" sz="28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FFC8F4-24F3-4435-E5BD-5B58049FD3A7}"/>
              </a:ext>
            </a:extLst>
          </p:cNvPr>
          <p:cNvSpPr txBox="1"/>
          <p:nvPr/>
        </p:nvSpPr>
        <p:spPr>
          <a:xfrm>
            <a:off x="552770" y="1472367"/>
            <a:ext cx="42360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</a:t>
            </a:r>
            <a:r>
              <a:rPr lang="it-IT" sz="2000" dirty="0" err="1"/>
              <a:t>sequence</a:t>
            </a:r>
            <a:r>
              <a:rPr lang="it-IT" sz="2000" dirty="0"/>
              <a:t> </a:t>
            </a:r>
            <a:r>
              <a:rPr lang="it-IT" sz="2000" dirty="0" err="1"/>
              <a:t>diagram</a:t>
            </a:r>
            <a:r>
              <a:rPr lang="it-IT" sz="2000" dirty="0"/>
              <a:t> mostra il funzionamento di </a:t>
            </a:r>
            <a:r>
              <a:rPr lang="it-IT" sz="2000" dirty="0" err="1"/>
              <a:t>OpenId</a:t>
            </a:r>
            <a:r>
              <a:rPr lang="it-IT" sz="2000" dirty="0"/>
              <a:t> Connect nella nostra applicazione. </a:t>
            </a:r>
            <a:r>
              <a:rPr lang="it-IT" sz="2000" dirty="0" err="1"/>
              <a:t>Keycloak</a:t>
            </a:r>
            <a:r>
              <a:rPr lang="it-IT" sz="2000" dirty="0"/>
              <a:t> rilascia all’utente un </a:t>
            </a:r>
            <a:r>
              <a:rPr lang="it-IT" sz="2000" dirty="0" err="1"/>
              <a:t>authorization</a:t>
            </a:r>
            <a:r>
              <a:rPr lang="it-IT" sz="2000" dirty="0"/>
              <a:t> code che in seguito invia a Spring; quest’ultimo scambia tale codice con l’access token che viene poi utilizzato per recuperare le informazioni dell’utente, ruolo in particolare, allo </a:t>
            </a:r>
            <a:r>
              <a:rPr lang="it-IT" sz="2000" dirty="0" err="1"/>
              <a:t>userInfo</a:t>
            </a:r>
            <a:r>
              <a:rPr lang="it-IT" sz="2000" dirty="0"/>
              <a:t> endpoint.</a:t>
            </a:r>
          </a:p>
          <a:p>
            <a:r>
              <a:rPr lang="it-IT" sz="2000" dirty="0"/>
              <a:t>Una volta autenticato, le successive richieste sfruttano il cookie JSESSIONID per recuperare l’access token da Spring e controllarne la validità presso </a:t>
            </a:r>
            <a:r>
              <a:rPr lang="it-IT" sz="2000" dirty="0" err="1"/>
              <a:t>Keycloak</a:t>
            </a:r>
            <a:r>
              <a:rPr lang="it-IT" sz="2000" dirty="0"/>
              <a:t> all’</a:t>
            </a:r>
            <a:r>
              <a:rPr lang="it-IT" sz="2000" dirty="0" err="1"/>
              <a:t>introspect</a:t>
            </a:r>
            <a:r>
              <a:rPr lang="it-IT" sz="2000" dirty="0"/>
              <a:t> endpoint.</a:t>
            </a:r>
          </a:p>
        </p:txBody>
      </p:sp>
    </p:spTree>
    <p:extLst>
      <p:ext uri="{BB962C8B-B14F-4D97-AF65-F5344CB8AC3E}">
        <p14:creationId xmlns:p14="http://schemas.microsoft.com/office/powerpoint/2010/main" val="334129873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3.xml><?xml version="1.0" encoding="utf-8"?>
<a:theme xmlns:a="http://schemas.openxmlformats.org/drawingml/2006/main" name="1_Circuito">
  <a:themeElements>
    <a:clrScheme name="Circuito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</TotalTime>
  <Words>2918</Words>
  <Application>Microsoft Office PowerPoint</Application>
  <PresentationFormat>Widescreen</PresentationFormat>
  <Paragraphs>165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Tw Cen MT</vt:lpstr>
      <vt:lpstr>Wingdings</vt:lpstr>
      <vt:lpstr>Tema di Office</vt:lpstr>
      <vt:lpstr>Circuito</vt:lpstr>
      <vt:lpstr>1_Circuito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Lucio Ilardi</dc:creator>
  <cp:lastModifiedBy>Lucio Ilardi</cp:lastModifiedBy>
  <cp:revision>103</cp:revision>
  <dcterms:created xsi:type="dcterms:W3CDTF">2024-02-01T21:30:16Z</dcterms:created>
  <dcterms:modified xsi:type="dcterms:W3CDTF">2024-02-29T14:24:10Z</dcterms:modified>
</cp:coreProperties>
</file>